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7" r:id="rId3"/>
    <p:sldId id="278" r:id="rId4"/>
    <p:sldId id="259" r:id="rId5"/>
    <p:sldId id="260" r:id="rId6"/>
    <p:sldId id="261" r:id="rId7"/>
    <p:sldId id="262" r:id="rId8"/>
    <p:sldId id="263" r:id="rId9"/>
    <p:sldId id="264" r:id="rId10"/>
    <p:sldId id="258"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FECB39-5BBB-41C2-B434-F9D424AD2C82}" type="datetimeFigureOut">
              <a:rPr lang="en-US" smtClean="0"/>
              <a:t>3/15/2020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5434E-E79C-407B-8D8D-8C54EC9EAD6C}" type="slidenum">
              <a:rPr lang="en-US" smtClean="0"/>
              <a:t>‹#›</a:t>
            </a:fld>
            <a:endParaRPr lang="en-US"/>
          </a:p>
        </p:txBody>
      </p:sp>
    </p:spTree>
    <p:extLst>
      <p:ext uri="{BB962C8B-B14F-4D97-AF65-F5344CB8AC3E}">
        <p14:creationId xmlns:p14="http://schemas.microsoft.com/office/powerpoint/2010/main" val="395802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38319C46-4756-4398-B86E-FFA0EFA7304A}" type="slidenum">
              <a:rPr lang="en-US" smtClean="0"/>
              <a:t>9</a:t>
            </a:fld>
            <a:endParaRPr lang="en-US"/>
          </a:p>
        </p:txBody>
      </p:sp>
    </p:spTree>
    <p:extLst>
      <p:ext uri="{BB962C8B-B14F-4D97-AF65-F5344CB8AC3E}">
        <p14:creationId xmlns:p14="http://schemas.microsoft.com/office/powerpoint/2010/main" val="208692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3610064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198947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3178681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1451987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79504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F04E30B-B860-4B15-B828-C3FD2655A4C3}" type="datetimeFigureOut">
              <a:rPr lang="en-US" smtClean="0"/>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126682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F04E30B-B860-4B15-B828-C3FD2655A4C3}" type="datetimeFigureOut">
              <a:rPr lang="en-US" smtClean="0"/>
              <a:t>3/15/2020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259230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F04E30B-B860-4B15-B828-C3FD2655A4C3}" type="datetimeFigureOut">
              <a:rPr lang="en-US" smtClean="0"/>
              <a:t>3/15/2020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428960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04E30B-B860-4B15-B828-C3FD2655A4C3}" type="datetimeFigureOut">
              <a:rPr lang="en-US" smtClean="0"/>
              <a:t>3/15/2020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250556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04E30B-B860-4B15-B828-C3FD2655A4C3}" type="datetimeFigureOut">
              <a:rPr lang="en-US" smtClean="0"/>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4134841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04E30B-B860-4B15-B828-C3FD2655A4C3}" type="datetimeFigureOut">
              <a:rPr lang="en-US" smtClean="0"/>
              <a:t>3/15/2020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7A007FB-5E2E-45D6-ADCE-741283059130}" type="slidenum">
              <a:rPr lang="en-US" smtClean="0"/>
              <a:t>‹#›</a:t>
            </a:fld>
            <a:endParaRPr lang="en-US"/>
          </a:p>
        </p:txBody>
      </p:sp>
    </p:spTree>
    <p:extLst>
      <p:ext uri="{BB962C8B-B14F-4D97-AF65-F5344CB8AC3E}">
        <p14:creationId xmlns:p14="http://schemas.microsoft.com/office/powerpoint/2010/main" val="552428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4E30B-B860-4B15-B828-C3FD2655A4C3}" type="datetimeFigureOut">
              <a:rPr lang="en-US" smtClean="0"/>
              <a:t>3/15/2020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007FB-5E2E-45D6-ADCE-741283059130}" type="slidenum">
              <a:rPr lang="en-US" smtClean="0"/>
              <a:t>‹#›</a:t>
            </a:fld>
            <a:endParaRPr lang="en-US"/>
          </a:p>
        </p:txBody>
      </p:sp>
    </p:spTree>
    <p:extLst>
      <p:ext uri="{BB962C8B-B14F-4D97-AF65-F5344CB8AC3E}">
        <p14:creationId xmlns:p14="http://schemas.microsoft.com/office/powerpoint/2010/main" val="2844126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533401"/>
            <a:ext cx="8763000" cy="3067050"/>
          </a:xfrm>
        </p:spPr>
        <p:style>
          <a:lnRef idx="0">
            <a:schemeClr val="accent1"/>
          </a:lnRef>
          <a:fillRef idx="3">
            <a:schemeClr val="accent1"/>
          </a:fillRef>
          <a:effectRef idx="3">
            <a:schemeClr val="accent1"/>
          </a:effectRef>
          <a:fontRef idx="minor">
            <a:schemeClr val="lt1"/>
          </a:fontRef>
        </p:style>
        <p:txBody>
          <a:bodyPr>
            <a:normAutofit/>
          </a:bodyPr>
          <a:lstStyle/>
          <a:p>
            <a:r>
              <a:rPr lang="ar-EG" sz="6600" dirty="0" smtClean="0">
                <a:cs typeface="PT Bold Heading" pitchFamily="2" charset="-78"/>
              </a:rPr>
              <a:t>فن الاتيكيت والبروتوكول</a:t>
            </a:r>
            <a:br>
              <a:rPr lang="ar-EG" sz="6600" dirty="0" smtClean="0">
                <a:cs typeface="PT Bold Heading" pitchFamily="2" charset="-78"/>
              </a:rPr>
            </a:br>
            <a:r>
              <a:rPr lang="ar-EG" sz="6600" dirty="0" smtClean="0">
                <a:cs typeface="PT Bold Heading" pitchFamily="2" charset="-78"/>
              </a:rPr>
              <a:t>الفرقة الثانية إعلام</a:t>
            </a:r>
            <a:endParaRPr lang="en-US" sz="6600" dirty="0">
              <a:cs typeface="PT Bold Heading" pitchFamily="2" charset="-78"/>
            </a:endParaRPr>
          </a:p>
        </p:txBody>
      </p:sp>
      <p:sp>
        <p:nvSpPr>
          <p:cNvPr id="3" name="عنوان فرعي 2"/>
          <p:cNvSpPr>
            <a:spLocks noGrp="1"/>
          </p:cNvSpPr>
          <p:nvPr>
            <p:ph type="subTitle" idx="1"/>
          </p:nvPr>
        </p:nvSpPr>
        <p:spPr>
          <a:xfrm>
            <a:off x="152400" y="3886200"/>
            <a:ext cx="8686800" cy="2286000"/>
          </a:xfrm>
        </p:spPr>
        <p:style>
          <a:lnRef idx="0">
            <a:schemeClr val="accent3"/>
          </a:lnRef>
          <a:fillRef idx="3">
            <a:schemeClr val="accent3"/>
          </a:fillRef>
          <a:effectRef idx="3">
            <a:schemeClr val="accent3"/>
          </a:effectRef>
          <a:fontRef idx="minor">
            <a:schemeClr val="lt1"/>
          </a:fontRef>
        </p:style>
        <p:txBody>
          <a:bodyPr>
            <a:normAutofit/>
          </a:bodyPr>
          <a:lstStyle/>
          <a:p>
            <a:r>
              <a:rPr lang="ar-EG" sz="5400" dirty="0" smtClean="0">
                <a:solidFill>
                  <a:srgbClr val="C00000"/>
                </a:solidFill>
                <a:cs typeface="PT Bold Heading" pitchFamily="2" charset="-78"/>
              </a:rPr>
              <a:t>دكتور محمد عبد البديع </a:t>
            </a:r>
          </a:p>
          <a:p>
            <a:r>
              <a:rPr lang="ar-EG" sz="5400" dirty="0" smtClean="0">
                <a:solidFill>
                  <a:srgbClr val="002060"/>
                </a:solidFill>
                <a:cs typeface="PT Bold Heading" pitchFamily="2" charset="-78"/>
              </a:rPr>
              <a:t>الثلاثاء الموافق 17 / 3 / 2020 م </a:t>
            </a:r>
            <a:endParaRPr lang="en-US" sz="5400" dirty="0">
              <a:solidFill>
                <a:srgbClr val="002060"/>
              </a:solidFill>
              <a:cs typeface="PT Bold Heading" pitchFamily="2" charset="-78"/>
            </a:endParaRPr>
          </a:p>
        </p:txBody>
      </p:sp>
    </p:spTree>
    <p:extLst>
      <p:ext uri="{BB962C8B-B14F-4D97-AF65-F5344CB8AC3E}">
        <p14:creationId xmlns:p14="http://schemas.microsoft.com/office/powerpoint/2010/main" val="2212859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lstStyle/>
          <a:p>
            <a:pPr rtl="1"/>
            <a:r>
              <a:rPr lang="ar-SA" dirty="0">
                <a:cs typeface="PT Bold Heading" pitchFamily="2" charset="-78"/>
              </a:rPr>
              <a:t>إتيكيت الاجتماعات والمقابلات</a:t>
            </a:r>
            <a:r>
              <a:rPr lang="ar-SA" b="1" dirty="0">
                <a:cs typeface="PT Bold Heading" pitchFamily="2" charset="-78"/>
              </a:rPr>
              <a:t> </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r" rtl="1"/>
            <a:r>
              <a:rPr lang="ar-SA" dirty="0">
                <a:cs typeface="PT Bold Heading" pitchFamily="2" charset="-78"/>
              </a:rPr>
              <a:t>المؤتمر </a:t>
            </a:r>
            <a:r>
              <a:rPr lang="ar-SA" dirty="0" smtClean="0">
                <a:cs typeface="PT Bold Heading" pitchFamily="2" charset="-78"/>
              </a:rPr>
              <a:t>:</a:t>
            </a:r>
            <a:r>
              <a:rPr lang="ar-EG" dirty="0" smtClean="0">
                <a:cs typeface="PT Bold Heading" pitchFamily="2" charset="-78"/>
              </a:rPr>
              <a:t> </a:t>
            </a:r>
            <a:r>
              <a:rPr lang="ar-SA" dirty="0" smtClean="0">
                <a:cs typeface="PT Bold Heading" pitchFamily="2" charset="-78"/>
              </a:rPr>
              <a:t>يعني </a:t>
            </a:r>
            <a:r>
              <a:rPr lang="ar-SA" dirty="0">
                <a:cs typeface="PT Bold Heading" pitchFamily="2" charset="-78"/>
              </a:rPr>
              <a:t>الحدث الأكبر ، ربما لمئات بل لآلاف الأشخاص. وتستمر المؤتمرات أحياناً لعدة أيام وقد تتضمن برامج اجتماعية متشعبة ومعارض. ويشمل الكثير من المؤتمرات الكبرى أعضاء من مختلف أنحاء العالم، ويتم فيها بحث القضايا ذات الاهتمام المحلي والعالمي</a:t>
            </a:r>
            <a:r>
              <a:rPr lang="en-US" dirty="0">
                <a:cs typeface="PT Bold Heading" pitchFamily="2" charset="-78"/>
              </a:rPr>
              <a:t>.</a:t>
            </a:r>
          </a:p>
          <a:p>
            <a:pPr algn="r" rtl="1"/>
            <a:r>
              <a:rPr lang="ar-SA" dirty="0">
                <a:cs typeface="PT Bold Heading" pitchFamily="2" charset="-78"/>
              </a:rPr>
              <a:t>كما ان المؤتمرات هي تجمّع رسمي علمي بمحاور محددة، ومعلنة بفترة زمنية كافية، تُعرض فيه أبحاث علمية وأوراق عمل ميدانية حول موضوع علمي محدد تشرف عليه لجنة علمية </a:t>
            </a:r>
            <a:endParaRPr lang="en-US" dirty="0">
              <a:cs typeface="PT Bold Heading" pitchFamily="2" charset="-78"/>
            </a:endParaRPr>
          </a:p>
        </p:txBody>
      </p:sp>
    </p:spTree>
    <p:extLst>
      <p:ext uri="{BB962C8B-B14F-4D97-AF65-F5344CB8AC3E}">
        <p14:creationId xmlns:p14="http://schemas.microsoft.com/office/powerpoint/2010/main" val="2535100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534400" cy="1143000"/>
          </a:xfrm>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6000" dirty="0" smtClean="0">
                <a:cs typeface="PT Bold Heading" pitchFamily="2" charset="-78"/>
              </a:rPr>
              <a:t>أسباب عقد </a:t>
            </a:r>
            <a:r>
              <a:rPr lang="ar-SA" sz="6000" dirty="0">
                <a:cs typeface="PT Bold Heading" pitchFamily="2" charset="-78"/>
              </a:rPr>
              <a:t>أي </a:t>
            </a:r>
            <a:r>
              <a:rPr lang="ar-SA" sz="6000" dirty="0" smtClean="0">
                <a:cs typeface="PT Bold Heading" pitchFamily="2" charset="-78"/>
              </a:rPr>
              <a:t>مؤتمر</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686800" cy="50292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en-US" sz="4400" dirty="0">
                <a:cs typeface="PT Bold Heading" pitchFamily="2" charset="-78"/>
              </a:rPr>
              <a:t>• </a:t>
            </a:r>
            <a:r>
              <a:rPr lang="ar-SA" sz="4400" dirty="0">
                <a:cs typeface="PT Bold Heading" pitchFamily="2" charset="-78"/>
              </a:rPr>
              <a:t>ظهور ابحاث واكتشافات واختراعات حديثة يتم الاعلان عنها </a:t>
            </a:r>
            <a:r>
              <a:rPr lang="ar-SA" sz="4400" dirty="0" err="1">
                <a:cs typeface="PT Bold Heading" pitchFamily="2" charset="-78"/>
              </a:rPr>
              <a:t>فى</a:t>
            </a:r>
            <a:r>
              <a:rPr lang="ar-SA" sz="4400" dirty="0">
                <a:cs typeface="PT Bold Heading" pitchFamily="2" charset="-78"/>
              </a:rPr>
              <a:t> المؤتمر.</a:t>
            </a:r>
            <a:r>
              <a:rPr lang="en-US" sz="4400" dirty="0">
                <a:cs typeface="PT Bold Heading" pitchFamily="2" charset="-78"/>
              </a:rPr>
              <a:t/>
            </a:r>
            <a:br>
              <a:rPr lang="en-US" sz="4400" dirty="0">
                <a:cs typeface="PT Bold Heading" pitchFamily="2" charset="-78"/>
              </a:rPr>
            </a:br>
            <a:r>
              <a:rPr lang="en-US" sz="4400" dirty="0">
                <a:cs typeface="PT Bold Heading" pitchFamily="2" charset="-78"/>
              </a:rPr>
              <a:t>• </a:t>
            </a:r>
            <a:r>
              <a:rPr lang="ar-SA" sz="4400" dirty="0">
                <a:cs typeface="PT Bold Heading" pitchFamily="2" charset="-78"/>
              </a:rPr>
              <a:t>مشكلات وقضايا مجتمعية معينة .</a:t>
            </a:r>
            <a:r>
              <a:rPr lang="en-US" sz="4400" dirty="0">
                <a:cs typeface="PT Bold Heading" pitchFamily="2" charset="-78"/>
              </a:rPr>
              <a:t/>
            </a:r>
            <a:br>
              <a:rPr lang="en-US" sz="4400" dirty="0">
                <a:cs typeface="PT Bold Heading" pitchFamily="2" charset="-78"/>
              </a:rPr>
            </a:br>
            <a:r>
              <a:rPr lang="en-US" sz="4400" dirty="0">
                <a:cs typeface="PT Bold Heading" pitchFamily="2" charset="-78"/>
              </a:rPr>
              <a:t>• </a:t>
            </a:r>
            <a:r>
              <a:rPr lang="ar-SA" sz="4400" dirty="0">
                <a:cs typeface="PT Bold Heading" pitchFamily="2" charset="-78"/>
              </a:rPr>
              <a:t>المؤتمرات السنوية للجهات والمراكز البحثية والجامعات والكليات.</a:t>
            </a:r>
            <a:r>
              <a:rPr lang="en-US" sz="4400" dirty="0">
                <a:cs typeface="PT Bold Heading" pitchFamily="2" charset="-78"/>
              </a:rPr>
              <a:t/>
            </a:r>
            <a:br>
              <a:rPr lang="en-US" sz="4400" dirty="0">
                <a:cs typeface="PT Bold Heading" pitchFamily="2" charset="-78"/>
              </a:rPr>
            </a:br>
            <a:r>
              <a:rPr lang="en-US" sz="4400" dirty="0">
                <a:cs typeface="PT Bold Heading" pitchFamily="2" charset="-78"/>
              </a:rPr>
              <a:t>• </a:t>
            </a:r>
            <a:r>
              <a:rPr lang="ar-SA" sz="4400" dirty="0">
                <a:cs typeface="PT Bold Heading" pitchFamily="2" charset="-78"/>
              </a:rPr>
              <a:t>الحاجة المستمرة الى زيادة المستوى </a:t>
            </a:r>
            <a:r>
              <a:rPr lang="ar-SA" sz="4400" dirty="0" err="1">
                <a:cs typeface="PT Bold Heading" pitchFamily="2" charset="-78"/>
              </a:rPr>
              <a:t>المعرفى</a:t>
            </a:r>
            <a:r>
              <a:rPr lang="ar-SA" sz="4400" dirty="0">
                <a:cs typeface="PT Bold Heading" pitchFamily="2" charset="-78"/>
              </a:rPr>
              <a:t> والخبرات المختلفة.</a:t>
            </a:r>
            <a:endParaRPr lang="en-US" sz="4400" dirty="0">
              <a:cs typeface="PT Bold Heading" pitchFamily="2" charset="-78"/>
            </a:endParaRPr>
          </a:p>
        </p:txBody>
      </p:sp>
    </p:spTree>
    <p:extLst>
      <p:ext uri="{BB962C8B-B14F-4D97-AF65-F5344CB8AC3E}">
        <p14:creationId xmlns:p14="http://schemas.microsoft.com/office/powerpoint/2010/main" val="3441590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152400"/>
            <a:ext cx="8839200" cy="1265238"/>
          </a:xfrm>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المؤتمر الصحفي </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rmAutofit/>
          </a:bodyPr>
          <a:lstStyle/>
          <a:p>
            <a:pPr algn="r" rtl="1"/>
            <a:r>
              <a:rPr lang="ar-SA" dirty="0">
                <a:cs typeface="PT Bold Heading" pitchFamily="2" charset="-78"/>
              </a:rPr>
              <a:t>عبارة عن حديث تدلي به إحدى الشخصيات الهامة في حضور أكثر من صحفي، وذلك لشرح سياسة معينة او مناقشة قضية تهم الرأي العام المحلي أو الدولي أو الإدلاء بأخبار تمس حدث من الأحداث الهامة.</a:t>
            </a:r>
            <a:endParaRPr lang="en-US" dirty="0">
              <a:cs typeface="PT Bold Heading" pitchFamily="2" charset="-78"/>
            </a:endParaRPr>
          </a:p>
          <a:p>
            <a:pPr algn="r" rtl="1"/>
            <a:r>
              <a:rPr lang="ar-SA" dirty="0" smtClean="0">
                <a:cs typeface="PT Bold Heading" pitchFamily="2" charset="-78"/>
              </a:rPr>
              <a:t>يعتبر </a:t>
            </a:r>
            <a:r>
              <a:rPr lang="ar-SA" dirty="0">
                <a:cs typeface="PT Bold Heading" pitchFamily="2" charset="-78"/>
              </a:rPr>
              <a:t>المؤتمر الصحفي لقاء منظم، يجري إعداده من قبل هيئة من الهيئات أو جهاز من الأجهزة أو مؤسسة من المؤسسات العامة أو الخاصة، أو من الدول، أو من قبل الأفراد أنفسهم </a:t>
            </a:r>
            <a:r>
              <a:rPr lang="ar-SA" dirty="0" err="1">
                <a:cs typeface="PT Bold Heading" pitchFamily="2" charset="-78"/>
              </a:rPr>
              <a:t>لإطلاع</a:t>
            </a:r>
            <a:r>
              <a:rPr lang="ar-SA" dirty="0">
                <a:cs typeface="PT Bold Heading" pitchFamily="2" charset="-78"/>
              </a:rPr>
              <a:t> مندوبي الصحف والاذاعات ووكالات الأنباء والتلفزيون على مجريات الأحداث الهامة.</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428652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pPr rtl="1"/>
            <a:r>
              <a:rPr lang="ar-SA" dirty="0">
                <a:cs typeface="PT Bold Heading" pitchFamily="2" charset="-78"/>
              </a:rPr>
              <a:t>أهداف المؤتمرات الصحفية </a:t>
            </a:r>
            <a:endParaRPr lang="en-US" dirty="0">
              <a:cs typeface="PT Bold Heading" pitchFamily="2" charset="-78"/>
            </a:endParaRPr>
          </a:p>
        </p:txBody>
      </p:sp>
      <p:sp>
        <p:nvSpPr>
          <p:cNvPr id="3" name="عنصر نائب للمحتوى 2"/>
          <p:cNvSpPr>
            <a:spLocks noGrp="1"/>
          </p:cNvSpPr>
          <p:nvPr>
            <p:ph idx="1"/>
          </p:nvPr>
        </p:nvSpPr>
        <p:spPr>
          <a:xfrm>
            <a:off x="152400" y="1600200"/>
            <a:ext cx="8839200" cy="50292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r" rtl="1"/>
            <a:r>
              <a:rPr lang="ar-SA" dirty="0" smtClean="0">
                <a:cs typeface="PT Bold Heading" pitchFamily="2" charset="-78"/>
              </a:rPr>
              <a:t>هناك </a:t>
            </a:r>
            <a:r>
              <a:rPr lang="ar-SA" dirty="0">
                <a:cs typeface="PT Bold Heading" pitchFamily="2" charset="-78"/>
              </a:rPr>
              <a:t>حالة عاجلة لشرح سياسة معينة أمام أكبر عدد ممكن من الصحفيين لكي تصل حقائق الموضوع إلى نسبة كبيرة من الرأي العام الذي تخاطبه الصحف والإذاعات ومحطات التلفزيون ووكالات الأنباء.</a:t>
            </a:r>
            <a:endParaRPr lang="en-US" dirty="0">
              <a:cs typeface="PT Bold Heading" pitchFamily="2" charset="-78"/>
            </a:endParaRPr>
          </a:p>
          <a:p>
            <a:pPr algn="r" rtl="1"/>
            <a:r>
              <a:rPr lang="ar-SA" dirty="0" smtClean="0">
                <a:cs typeface="PT Bold Heading" pitchFamily="2" charset="-78"/>
              </a:rPr>
              <a:t>صعوبة </a:t>
            </a:r>
            <a:r>
              <a:rPr lang="ar-SA" dirty="0">
                <a:cs typeface="PT Bold Heading" pitchFamily="2" charset="-78"/>
              </a:rPr>
              <a:t>قيام المسؤول بمقابلة كل صحفي على حدة، وهذا يحدث كثيراً أثناء زيارات الملوك أو الرؤساء أو الزعماء أو كبار الشخصيات السياسية لبعض البلاد الأجنبية حيث لا تمكنهم فترة الزيارة القصيرة أو كثرة المشاغل والأعباء من مقابلة كل الصحفيين والمراسلين الذين يطلبون تحديد مواعيد لإجراء احاديث صحفية خاصة لصحفهم أو إذاعتهم أو وكالاتهم</a:t>
            </a:r>
            <a:endParaRPr lang="en-US" dirty="0">
              <a:cs typeface="PT Bold Heading" pitchFamily="2" charset="-78"/>
            </a:endParaRPr>
          </a:p>
        </p:txBody>
      </p:sp>
    </p:spTree>
    <p:extLst>
      <p:ext uri="{BB962C8B-B14F-4D97-AF65-F5344CB8AC3E}">
        <p14:creationId xmlns:p14="http://schemas.microsoft.com/office/powerpoint/2010/main" val="1978295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rtl="1"/>
            <a:r>
              <a:rPr lang="ar-SA" dirty="0">
                <a:cs typeface="PT Bold Heading" pitchFamily="2" charset="-78"/>
              </a:rPr>
              <a:t>مهام المراسل في المؤتمرات الصحفية </a:t>
            </a:r>
            <a:endParaRPr lang="en-US" dirty="0">
              <a:cs typeface="PT Bold Heading" pitchFamily="2" charset="-78"/>
            </a:endParaRPr>
          </a:p>
        </p:txBody>
      </p:sp>
      <p:sp>
        <p:nvSpPr>
          <p:cNvPr id="3" name="عنصر نائب للمحتوى 2"/>
          <p:cNvSpPr>
            <a:spLocks noGrp="1"/>
          </p:cNvSpPr>
          <p:nvPr>
            <p:ph idx="1"/>
          </p:nvPr>
        </p:nvSpPr>
        <p:spPr>
          <a:xfrm>
            <a:off x="304800" y="1600200"/>
            <a:ext cx="8610600" cy="48768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dirty="0">
                <a:cs typeface="PT Bold Heading" pitchFamily="2" charset="-78"/>
              </a:rPr>
              <a:t>- من حق المراسل الصحفي أن ينشر الأسئلة التي وجهها بنفسه أو تلك التي وجهها غيره من المراسلين والصحفيين وله أن يذكر أسماء هؤلاء الزملاء والأجهزة التي يمثلونها وله ألا يفعل ذلك، ولكن ليس من حقه أن ينسب الأسئلة كلها إلى نفسه</a:t>
            </a:r>
            <a:r>
              <a:rPr lang="en-US" dirty="0">
                <a:cs typeface="PT Bold Heading" pitchFamily="2" charset="-78"/>
              </a:rPr>
              <a:t>.</a:t>
            </a:r>
          </a:p>
          <a:p>
            <a:pPr marL="0" indent="0" algn="r" rtl="1">
              <a:buNone/>
            </a:pPr>
            <a:r>
              <a:rPr lang="ar-SA" dirty="0">
                <a:cs typeface="PT Bold Heading" pitchFamily="2" charset="-78"/>
              </a:rPr>
              <a:t>- في المؤتمر الصحفي لا يملك المراسل أو المندوب الفرصة لإيجاد علاقة الألفة أو الصداقة مع المتحدث لذلك لا بد أن يحاول خلق انطباع جيد لدى المتحدث وذلك عن طريق توجيه الأسئلة المباشرة والمحددة والواضحة. </a:t>
            </a:r>
            <a:endParaRPr lang="en-US" dirty="0">
              <a:cs typeface="PT Bold Heading" pitchFamily="2" charset="-78"/>
            </a:endParaRPr>
          </a:p>
        </p:txBody>
      </p:sp>
    </p:spTree>
    <p:extLst>
      <p:ext uri="{BB962C8B-B14F-4D97-AF65-F5344CB8AC3E}">
        <p14:creationId xmlns:p14="http://schemas.microsoft.com/office/powerpoint/2010/main" val="3781035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839200" cy="6324600"/>
          </a:xfrm>
        </p:spPr>
        <p:style>
          <a:lnRef idx="1">
            <a:schemeClr val="accent3"/>
          </a:lnRef>
          <a:fillRef idx="2">
            <a:schemeClr val="accent3"/>
          </a:fillRef>
          <a:effectRef idx="1">
            <a:schemeClr val="accent3"/>
          </a:effectRef>
          <a:fontRef idx="minor">
            <a:schemeClr val="dk1"/>
          </a:fontRef>
        </p:style>
        <p:txBody>
          <a:bodyPr>
            <a:noAutofit/>
          </a:bodyPr>
          <a:lstStyle/>
          <a:p>
            <a:pPr algn="r" rtl="1"/>
            <a:r>
              <a:rPr lang="ar-SA" sz="3600" dirty="0">
                <a:cs typeface="PT Bold Heading" pitchFamily="2" charset="-78"/>
              </a:rPr>
              <a:t>أن يستعد المراسل الصحفي للمؤتمر عن طريق جمع أكبر قدر ممكن من المعلومات والبيانات عن موضوع المؤتمر الصحفي وعن شخصية المتحدث </a:t>
            </a:r>
            <a:r>
              <a:rPr lang="ar-EG" sz="3600" dirty="0" smtClean="0">
                <a:cs typeface="PT Bold Heading" pitchFamily="2" charset="-78"/>
              </a:rPr>
              <a:t>.</a:t>
            </a:r>
          </a:p>
          <a:p>
            <a:pPr algn="r" rtl="1"/>
            <a:r>
              <a:rPr lang="ar-SA" sz="3600" dirty="0">
                <a:cs typeface="PT Bold Heading" pitchFamily="2" charset="-78"/>
              </a:rPr>
              <a:t>لا بد من أن تنصت وتنتبه إلى كل سؤال يوجه في المؤتمر الصحفي وإلى الأجوبة أيضاً فقد تجد في بعض هذه الإجابات ما يضيف إليه معلومات جديدة ويثير في ذهنك أفكار أخرى قد تخدم موضوعك</a:t>
            </a:r>
            <a:r>
              <a:rPr lang="en-US" sz="3600" dirty="0">
                <a:cs typeface="PT Bold Heading" pitchFamily="2" charset="-78"/>
              </a:rPr>
              <a:t>.</a:t>
            </a:r>
          </a:p>
          <a:p>
            <a:pPr algn="r" rtl="1"/>
            <a:r>
              <a:rPr lang="ar-SA" sz="3600" dirty="0">
                <a:cs typeface="PT Bold Heading" pitchFamily="2" charset="-78"/>
              </a:rPr>
              <a:t>يجب أن يحرص كل مراسل ومندوب على ألا يقاطع زميلاً له يطرح اسئلة جيدة وفي نفس الوقت لا مانع من مقاطعة هذا الزميل إذا حاول أن يستأثر بكل الأسئلة.</a:t>
            </a:r>
            <a:endParaRPr lang="en-US" sz="3600" dirty="0">
              <a:cs typeface="PT Bold Heading" pitchFamily="2" charset="-78"/>
            </a:endParaRPr>
          </a:p>
        </p:txBody>
      </p:sp>
    </p:spTree>
    <p:extLst>
      <p:ext uri="{BB962C8B-B14F-4D97-AF65-F5344CB8AC3E}">
        <p14:creationId xmlns:p14="http://schemas.microsoft.com/office/powerpoint/2010/main" val="356371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152400"/>
            <a:ext cx="8229600" cy="1143000"/>
          </a:xfrm>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الندوة</a:t>
            </a:r>
            <a:endParaRPr lang="en-US" sz="5400" dirty="0">
              <a:cs typeface="PT Bold Heading" pitchFamily="2" charset="-78"/>
            </a:endParaRPr>
          </a:p>
        </p:txBody>
      </p:sp>
      <p:sp>
        <p:nvSpPr>
          <p:cNvPr id="3" name="عنصر نائب للمحتوى 2"/>
          <p:cNvSpPr>
            <a:spLocks noGrp="1"/>
          </p:cNvSpPr>
          <p:nvPr>
            <p:ph idx="1"/>
          </p:nvPr>
        </p:nvSpPr>
        <p:spPr>
          <a:xfrm>
            <a:off x="152400" y="1600200"/>
            <a:ext cx="8763000" cy="50292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r" rtl="1"/>
            <a:r>
              <a:rPr lang="ar-SA" dirty="0">
                <a:cs typeface="PT Bold Heading" pitchFamily="2" charset="-78"/>
              </a:rPr>
              <a:t>الندوة هي شكل من أشكال اللقاء الأكاديمي ويمكن عقدها في مؤسسة أكاديمية أو تقدمها مؤسسة مهنية أو تجارية. والندوة عادة ما تكون اجتماعات متكررة تركز في كل مرة على مواضيع محددة. من المتوقع أيضًا أن يشارك الحضور بنشاط في هذه الاجتماعات. </a:t>
            </a:r>
            <a:endParaRPr lang="ar-EG" dirty="0" smtClean="0">
              <a:cs typeface="PT Bold Heading" pitchFamily="2" charset="-78"/>
            </a:endParaRPr>
          </a:p>
          <a:p>
            <a:pPr algn="r" rtl="1"/>
            <a:r>
              <a:rPr lang="ar-SA" dirty="0" smtClean="0">
                <a:cs typeface="PT Bold Heading" pitchFamily="2" charset="-78"/>
              </a:rPr>
              <a:t>يمكن </a:t>
            </a:r>
            <a:r>
              <a:rPr lang="ar-SA" dirty="0">
                <a:cs typeface="PT Bold Heading" pitchFamily="2" charset="-78"/>
              </a:rPr>
              <a:t>تصنيف الندوات أيضًا في عدة فئات مثل الندوات التعليمية والندوات </a:t>
            </a:r>
            <a:r>
              <a:rPr lang="ar-SA" dirty="0" smtClean="0">
                <a:cs typeface="PT Bold Heading" pitchFamily="2" charset="-78"/>
              </a:rPr>
              <a:t>التجارية.  </a:t>
            </a:r>
            <a:endParaRPr lang="en-US" dirty="0">
              <a:cs typeface="PT Bold Heading" pitchFamily="2" charset="-78"/>
            </a:endParaRPr>
          </a:p>
          <a:p>
            <a:pPr algn="r" rtl="1"/>
            <a:r>
              <a:rPr lang="ar-SA" dirty="0" smtClean="0">
                <a:cs typeface="PT Bold Heading" pitchFamily="2" charset="-78"/>
              </a:rPr>
              <a:t>يمكن </a:t>
            </a:r>
            <a:r>
              <a:rPr lang="ar-SA" dirty="0">
                <a:cs typeface="PT Bold Heading" pitchFamily="2" charset="-78"/>
              </a:rPr>
              <a:t>عقد ندوة على مدار عدة أيام ، وفقًا لسياق الندوة وتعقد الندوات لتبادل الآراء والأفكار حول موضوع معين. تهدف الندوات إلى توفير المعرفة والمهارة المتعلقة بموضوع معين</a:t>
            </a:r>
            <a:r>
              <a:rPr lang="en-US" dirty="0">
                <a:cs typeface="PT Bold Heading" pitchFamily="2" charset="-78"/>
              </a:rPr>
              <a:t>.</a:t>
            </a:r>
          </a:p>
          <a:p>
            <a:pPr algn="r" rtl="1"/>
            <a:endParaRPr lang="en-US" dirty="0">
              <a:cs typeface="PT Bold Heading" pitchFamily="2" charset="-78"/>
            </a:endParaRPr>
          </a:p>
        </p:txBody>
      </p:sp>
    </p:spTree>
    <p:extLst>
      <p:ext uri="{BB962C8B-B14F-4D97-AF65-F5344CB8AC3E}">
        <p14:creationId xmlns:p14="http://schemas.microsoft.com/office/powerpoint/2010/main" val="2622652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067800" cy="1143000"/>
          </a:xfrm>
        </p:spPr>
        <p:style>
          <a:lnRef idx="1">
            <a:schemeClr val="accent2"/>
          </a:lnRef>
          <a:fillRef idx="3">
            <a:schemeClr val="accent2"/>
          </a:fillRef>
          <a:effectRef idx="2">
            <a:schemeClr val="accent2"/>
          </a:effectRef>
          <a:fontRef idx="minor">
            <a:schemeClr val="lt1"/>
          </a:fontRef>
        </p:style>
        <p:txBody>
          <a:bodyPr>
            <a:normAutofit/>
          </a:bodyPr>
          <a:lstStyle/>
          <a:p>
            <a:pPr rtl="1"/>
            <a:r>
              <a:rPr lang="ar-SA" sz="6000" dirty="0">
                <a:cs typeface="PT Bold Heading" pitchFamily="2" charset="-78"/>
              </a:rPr>
              <a:t>الاجتماع</a:t>
            </a:r>
            <a:endParaRPr lang="en-US" sz="6000"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6"/>
          </a:lnRef>
          <a:fillRef idx="2">
            <a:schemeClr val="accent6"/>
          </a:fillRef>
          <a:effectRef idx="1">
            <a:schemeClr val="accent6"/>
          </a:effectRef>
          <a:fontRef idx="minor">
            <a:schemeClr val="dk1"/>
          </a:fontRef>
        </p:style>
        <p:txBody>
          <a:bodyPr>
            <a:noAutofit/>
          </a:bodyPr>
          <a:lstStyle/>
          <a:p>
            <a:pPr algn="r" rtl="1"/>
            <a:r>
              <a:rPr lang="ar-SA" dirty="0">
                <a:cs typeface="PT Bold Heading" pitchFamily="2" charset="-78"/>
              </a:rPr>
              <a:t>أنها جميع أشكال اللقاءات التي تتم بين الأفراد لتبادل الأفكار والآراء والمعلومات وتحقيق التفاهم بين المجموعة .</a:t>
            </a:r>
            <a:endParaRPr lang="en-US" dirty="0">
              <a:cs typeface="PT Bold Heading" pitchFamily="2" charset="-78"/>
            </a:endParaRPr>
          </a:p>
          <a:p>
            <a:pPr algn="r" rtl="1"/>
            <a:r>
              <a:rPr lang="ar-SA" dirty="0">
                <a:cs typeface="PT Bold Heading" pitchFamily="2" charset="-78"/>
              </a:rPr>
              <a:t>كلمة اجتماع </a:t>
            </a:r>
            <a:r>
              <a:rPr lang="ar-SA" dirty="0" smtClean="0">
                <a:cs typeface="PT Bold Heading" pitchFamily="2" charset="-78"/>
              </a:rPr>
              <a:t>تستخدم لوصف </a:t>
            </a:r>
            <a:r>
              <a:rPr lang="ar-SA" dirty="0">
                <a:cs typeface="PT Bold Heading" pitchFamily="2" charset="-78"/>
              </a:rPr>
              <a:t>المؤتمرات والاجتماعات والندوات جميعاً</a:t>
            </a:r>
            <a:r>
              <a:rPr lang="en-US" dirty="0">
                <a:cs typeface="PT Bold Heading" pitchFamily="2" charset="-78"/>
              </a:rPr>
              <a:t>. </a:t>
            </a:r>
            <a:r>
              <a:rPr lang="ar-SA" dirty="0">
                <a:cs typeface="PT Bold Heading" pitchFamily="2" charset="-78"/>
              </a:rPr>
              <a:t>وتهدف الاجتماعات عموما إلى إجراء بعض المناقشات الرسمية أو غير الرسمية</a:t>
            </a:r>
            <a:r>
              <a:rPr lang="en-US" dirty="0">
                <a:cs typeface="PT Bold Heading" pitchFamily="2" charset="-78"/>
              </a:rPr>
              <a:t>.</a:t>
            </a:r>
          </a:p>
          <a:p>
            <a:pPr algn="r" rtl="1"/>
            <a:r>
              <a:rPr lang="ar-SA" dirty="0" smtClean="0">
                <a:cs typeface="PT Bold Heading" pitchFamily="2" charset="-78"/>
              </a:rPr>
              <a:t>تعقد </a:t>
            </a:r>
            <a:r>
              <a:rPr lang="ar-SA" dirty="0">
                <a:cs typeface="PT Bold Heading" pitchFamily="2" charset="-78"/>
              </a:rPr>
              <a:t>الاجتماعات على نطاق أصغر ولديها عدد أقل من المشاركين. فهي أكثر رسمية ويمكن أن تعقد في المنزل. وتنتهي الاجتماعات في غضون ساعات</a:t>
            </a:r>
            <a:r>
              <a:rPr lang="en-US" dirty="0">
                <a:cs typeface="PT Bold Heading" pitchFamily="2" charset="-78"/>
              </a:rPr>
              <a:t>.</a:t>
            </a:r>
          </a:p>
          <a:p>
            <a:pPr algn="r" rtl="1"/>
            <a:endParaRPr lang="en-US" dirty="0">
              <a:cs typeface="PT Bold Heading" pitchFamily="2" charset="-78"/>
            </a:endParaRPr>
          </a:p>
        </p:txBody>
      </p:sp>
    </p:spTree>
    <p:extLst>
      <p:ext uri="{BB962C8B-B14F-4D97-AF65-F5344CB8AC3E}">
        <p14:creationId xmlns:p14="http://schemas.microsoft.com/office/powerpoint/2010/main" val="3687109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rtl="1"/>
            <a:r>
              <a:rPr lang="ar-SA" dirty="0" smtClean="0">
                <a:cs typeface="PT Bold Heading" pitchFamily="2" charset="-78"/>
              </a:rPr>
              <a:t>أهم</a:t>
            </a:r>
            <a:r>
              <a:rPr lang="ar-EG" dirty="0" smtClean="0">
                <a:cs typeface="PT Bold Heading" pitchFamily="2" charset="-78"/>
              </a:rPr>
              <a:t> </a:t>
            </a:r>
            <a:r>
              <a:rPr lang="ar-SA" dirty="0" smtClean="0">
                <a:cs typeface="PT Bold Heading" pitchFamily="2" charset="-78"/>
              </a:rPr>
              <a:t>الاتيكيت</a:t>
            </a:r>
            <a:r>
              <a:rPr lang="ar-EG" dirty="0" smtClean="0">
                <a:cs typeface="PT Bold Heading" pitchFamily="2" charset="-78"/>
              </a:rPr>
              <a:t> </a:t>
            </a:r>
            <a:r>
              <a:rPr lang="ar-SA" dirty="0">
                <a:cs typeface="PT Bold Heading" pitchFamily="2" charset="-78"/>
              </a:rPr>
              <a:t>إدارة الاجتماع</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10600" cy="50292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dirty="0">
                <a:cs typeface="PT Bold Heading" pitchFamily="2" charset="-78"/>
              </a:rPr>
              <a:t>- التفكير الجيد في موعد الاجتماع.</a:t>
            </a:r>
            <a:endParaRPr lang="en-US" sz="3600" dirty="0">
              <a:cs typeface="PT Bold Heading" pitchFamily="2" charset="-78"/>
            </a:endParaRPr>
          </a:p>
          <a:p>
            <a:pPr marL="0" indent="0" algn="r" rtl="1">
              <a:buNone/>
            </a:pPr>
            <a:r>
              <a:rPr lang="ar-SA" sz="3600" dirty="0">
                <a:cs typeface="PT Bold Heading" pitchFamily="2" charset="-78"/>
              </a:rPr>
              <a:t>- إخطار المشاركين في الاجتماع قبل عقده بوقت كافي.</a:t>
            </a:r>
            <a:endParaRPr lang="en-US" sz="3600" dirty="0">
              <a:cs typeface="PT Bold Heading" pitchFamily="2" charset="-78"/>
            </a:endParaRPr>
          </a:p>
          <a:p>
            <a:pPr marL="0" indent="0" algn="r" rtl="1">
              <a:buNone/>
            </a:pPr>
            <a:r>
              <a:rPr lang="ar-SA" sz="3600" dirty="0">
                <a:cs typeface="PT Bold Heading" pitchFamily="2" charset="-78"/>
              </a:rPr>
              <a:t>- تقديم الاعتذار في حالة عدم إخطار المشاركين قبل الاجتماع بوقت كافٍ.</a:t>
            </a:r>
            <a:endParaRPr lang="en-US" sz="3600" dirty="0">
              <a:cs typeface="PT Bold Heading" pitchFamily="2" charset="-78"/>
            </a:endParaRPr>
          </a:p>
          <a:p>
            <a:pPr marL="0" indent="0" algn="r" rtl="1">
              <a:buNone/>
            </a:pPr>
            <a:r>
              <a:rPr lang="ar-SA" sz="3600" dirty="0">
                <a:cs typeface="PT Bold Heading" pitchFamily="2" charset="-78"/>
              </a:rPr>
              <a:t>- انتقاء المشاركين في الاجتماع بعد تأني وتفكير عميق.</a:t>
            </a:r>
            <a:endParaRPr lang="en-US" sz="3600" dirty="0">
              <a:cs typeface="PT Bold Heading" pitchFamily="2" charset="-78"/>
            </a:endParaRPr>
          </a:p>
          <a:p>
            <a:pPr marL="0" indent="0" algn="r" rtl="1">
              <a:buNone/>
            </a:pPr>
            <a:r>
              <a:rPr lang="ar-SA" sz="3600" dirty="0">
                <a:cs typeface="PT Bold Heading" pitchFamily="2" charset="-78"/>
              </a:rPr>
              <a:t>- توزيع جدول أعمال الاجتماع قبل موعده بوقت كافٍ.</a:t>
            </a:r>
            <a:endParaRPr lang="en-US" sz="3600" dirty="0">
              <a:cs typeface="PT Bold Heading" pitchFamily="2" charset="-78"/>
            </a:endParaRPr>
          </a:p>
          <a:p>
            <a:pPr marL="0" indent="0" algn="r" rtl="1">
              <a:buNone/>
            </a:pPr>
            <a:endParaRPr lang="en-US" sz="3600" dirty="0">
              <a:cs typeface="PT Bold Heading" pitchFamily="2" charset="-78"/>
            </a:endParaRPr>
          </a:p>
        </p:txBody>
      </p:sp>
    </p:spTree>
    <p:extLst>
      <p:ext uri="{BB962C8B-B14F-4D97-AF65-F5344CB8AC3E}">
        <p14:creationId xmlns:p14="http://schemas.microsoft.com/office/powerpoint/2010/main" val="3639806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2484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lgn="r" rtl="1">
              <a:buNone/>
            </a:pPr>
            <a:r>
              <a:rPr lang="ar-SA" dirty="0">
                <a:cs typeface="PT Bold Heading" pitchFamily="2" charset="-78"/>
              </a:rPr>
              <a:t>- تقديم المشاركون الجدد إلى الاجتماع بسلوك مجامل.</a:t>
            </a:r>
            <a:endParaRPr lang="en-US" dirty="0">
              <a:cs typeface="PT Bold Heading" pitchFamily="2" charset="-78"/>
            </a:endParaRPr>
          </a:p>
          <a:p>
            <a:pPr marL="0" indent="0" algn="r" rtl="1">
              <a:buNone/>
            </a:pPr>
            <a:r>
              <a:rPr lang="ar-SA" dirty="0">
                <a:cs typeface="PT Bold Heading" pitchFamily="2" charset="-78"/>
              </a:rPr>
              <a:t>- معاملة المسئولين التنفيذيين الأصغر سناً بطريقة إنسانية.</a:t>
            </a:r>
            <a:endParaRPr lang="en-US" dirty="0">
              <a:cs typeface="PT Bold Heading" pitchFamily="2" charset="-78"/>
            </a:endParaRPr>
          </a:p>
          <a:p>
            <a:pPr marL="0" indent="0" algn="r" rtl="1">
              <a:buNone/>
            </a:pPr>
            <a:r>
              <a:rPr lang="ar-SA" dirty="0">
                <a:cs typeface="PT Bold Heading" pitchFamily="2" charset="-78"/>
              </a:rPr>
              <a:t>- الوعي والإدراك لأي توتر يمكن حدوثه أثناء المناقشات والعمل على إزالته.</a:t>
            </a:r>
            <a:endParaRPr lang="en-US" dirty="0">
              <a:cs typeface="PT Bold Heading" pitchFamily="2" charset="-78"/>
            </a:endParaRPr>
          </a:p>
          <a:p>
            <a:pPr marL="0" indent="0" algn="r" rtl="1">
              <a:buNone/>
            </a:pPr>
            <a:r>
              <a:rPr lang="ar-SA" dirty="0">
                <a:cs typeface="PT Bold Heading" pitchFamily="2" charset="-78"/>
              </a:rPr>
              <a:t>- أن يضع رئيس الاجتماع عيناً على الساعة. وعيناً أخرى على جدول الأعمال.</a:t>
            </a:r>
            <a:endParaRPr lang="en-US" dirty="0">
              <a:cs typeface="PT Bold Heading" pitchFamily="2" charset="-78"/>
            </a:endParaRPr>
          </a:p>
          <a:p>
            <a:pPr marL="0" indent="0" algn="r" rtl="1">
              <a:buNone/>
            </a:pPr>
            <a:r>
              <a:rPr lang="ar-SA" dirty="0">
                <a:cs typeface="PT Bold Heading" pitchFamily="2" charset="-78"/>
              </a:rPr>
              <a:t>- عدم التدخين إذا كأن ذلك غير مسموح به في غرفة الاجتماعات.</a:t>
            </a:r>
            <a:endParaRPr lang="en-US" dirty="0">
              <a:cs typeface="PT Bold Heading" pitchFamily="2" charset="-78"/>
            </a:endParaRPr>
          </a:p>
          <a:p>
            <a:pPr marL="0" indent="0" algn="r" rtl="1">
              <a:buNone/>
            </a:pPr>
            <a:r>
              <a:rPr lang="ar-SA" dirty="0">
                <a:cs typeface="PT Bold Heading" pitchFamily="2" charset="-78"/>
              </a:rPr>
              <a:t>- أن يتعامل رئيس الاجتماع منع من يحاولون أخذ أكثر من حقهم بذكاء وسرعة بديهة.</a:t>
            </a:r>
            <a:endParaRPr lang="en-US" dirty="0">
              <a:cs typeface="PT Bold Heading" pitchFamily="2" charset="-78"/>
            </a:endParaRPr>
          </a:p>
          <a:p>
            <a:pPr marL="0" indent="0" algn="r" rtl="1">
              <a:buNone/>
            </a:pPr>
            <a:r>
              <a:rPr lang="ar-SA" dirty="0">
                <a:cs typeface="PT Bold Heading" pitchFamily="2" charset="-78"/>
              </a:rPr>
              <a:t>- العمل على أن يكون مكان الاجتماع مريحاً للجميع.</a:t>
            </a:r>
            <a:endParaRPr lang="en-US" dirty="0">
              <a:cs typeface="PT Bold Heading" pitchFamily="2" charset="-78"/>
            </a:endParaRPr>
          </a:p>
          <a:p>
            <a:pPr marL="0" indent="0" algn="r" rtl="1">
              <a:buNone/>
            </a:pPr>
            <a:r>
              <a:rPr lang="ar-SA" dirty="0">
                <a:cs typeface="PT Bold Heading" pitchFamily="2" charset="-78"/>
              </a:rPr>
              <a:t>- إذا كأن زمن الاجتماع طويلاً جداً فمن المناسب أن يتخلله فترة راحة.</a:t>
            </a:r>
            <a:endParaRPr lang="en-US" dirty="0">
              <a:cs typeface="PT Bold Heading" pitchFamily="2" charset="-78"/>
            </a:endParaRPr>
          </a:p>
        </p:txBody>
      </p:sp>
    </p:spTree>
    <p:extLst>
      <p:ext uri="{BB962C8B-B14F-4D97-AF65-F5344CB8AC3E}">
        <p14:creationId xmlns:p14="http://schemas.microsoft.com/office/powerpoint/2010/main" val="253406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ar-EG" dirty="0" smtClean="0">
                <a:cs typeface="PT Bold Heading" pitchFamily="2" charset="-78"/>
              </a:rPr>
              <a:t>محاضرة اليوم نتناول فيها موضوعين :</a:t>
            </a:r>
            <a:endParaRPr lang="en-US" dirty="0">
              <a:cs typeface="PT Bold Heading" pitchFamily="2" charset="-78"/>
            </a:endParaRPr>
          </a:p>
        </p:txBody>
      </p:sp>
      <p:sp>
        <p:nvSpPr>
          <p:cNvPr id="3" name="عنصر نائب للمحتوى 2"/>
          <p:cNvSpPr>
            <a:spLocks noGrp="1"/>
          </p:cNvSpPr>
          <p:nvPr>
            <p:ph idx="1"/>
          </p:nvPr>
        </p:nvSpPr>
        <p:spPr>
          <a:xfrm>
            <a:off x="304800" y="1600200"/>
            <a:ext cx="8686800" cy="49530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EG" sz="4800" dirty="0">
                <a:cs typeface="PT Bold Heading" pitchFamily="2" charset="-78"/>
              </a:rPr>
              <a:t>تكملة اتيكيـت المجاملات الاجتماعـية</a:t>
            </a:r>
            <a:endParaRPr lang="en-US" sz="4800" dirty="0">
              <a:cs typeface="PT Bold Heading" pitchFamily="2" charset="-78"/>
            </a:endParaRPr>
          </a:p>
          <a:p>
            <a:pPr marL="0" indent="0" algn="r" rtl="1">
              <a:buNone/>
            </a:pPr>
            <a:r>
              <a:rPr lang="ar-SA" sz="4800" dirty="0">
                <a:cs typeface="PT Bold Heading" pitchFamily="2" charset="-78"/>
              </a:rPr>
              <a:t>9 - إتيكيت الجلوس </a:t>
            </a:r>
            <a:r>
              <a:rPr lang="ar-SA" sz="4800" dirty="0" err="1">
                <a:cs typeface="PT Bold Heading" pitchFamily="2" charset="-78"/>
              </a:rPr>
              <a:t>فى</a:t>
            </a:r>
            <a:r>
              <a:rPr lang="ar-SA" sz="4800" dirty="0">
                <a:cs typeface="PT Bold Heading" pitchFamily="2" charset="-78"/>
              </a:rPr>
              <a:t> </a:t>
            </a:r>
            <a:r>
              <a:rPr lang="ar-SA" sz="4800" dirty="0" smtClean="0">
                <a:cs typeface="PT Bold Heading" pitchFamily="2" charset="-78"/>
              </a:rPr>
              <a:t>السيارة</a:t>
            </a:r>
            <a:r>
              <a:rPr lang="ar-EG" sz="4800" smtClean="0">
                <a:cs typeface="PT Bold Heading" pitchFamily="2" charset="-78"/>
              </a:rPr>
              <a:t> .</a:t>
            </a:r>
            <a:endParaRPr lang="en-US" sz="4800" dirty="0">
              <a:cs typeface="PT Bold Heading" pitchFamily="2" charset="-78"/>
            </a:endParaRPr>
          </a:p>
          <a:p>
            <a:pPr marL="0" indent="0" algn="r" rtl="1">
              <a:buNone/>
            </a:pPr>
            <a:r>
              <a:rPr lang="ar-SA" sz="4800" dirty="0">
                <a:cs typeface="PT Bold Heading" pitchFamily="2" charset="-78"/>
              </a:rPr>
              <a:t>10 – اتيكيت العزاء أو قواعد تقديم واجب العزاء</a:t>
            </a:r>
            <a:endParaRPr lang="en-US" sz="4800" dirty="0">
              <a:cs typeface="PT Bold Heading" pitchFamily="2" charset="-78"/>
            </a:endParaRPr>
          </a:p>
          <a:p>
            <a:pPr marL="0" indent="0" algn="r">
              <a:buNone/>
            </a:pPr>
            <a:r>
              <a:rPr lang="ar-SA" sz="4800" dirty="0">
                <a:cs typeface="PT Bold Heading" pitchFamily="2" charset="-78"/>
              </a:rPr>
              <a:t>إتيكيت الاجتماعات والمقابلات</a:t>
            </a:r>
            <a:r>
              <a:rPr lang="ar-SA" sz="4800" b="1" dirty="0">
                <a:cs typeface="PT Bold Heading" pitchFamily="2" charset="-78"/>
              </a:rPr>
              <a:t> </a:t>
            </a:r>
            <a:endParaRPr lang="en-US" sz="4800" dirty="0">
              <a:cs typeface="PT Bold Heading" pitchFamily="2" charset="-78"/>
            </a:endParaRPr>
          </a:p>
        </p:txBody>
      </p:sp>
    </p:spTree>
    <p:extLst>
      <p:ext uri="{BB962C8B-B14F-4D97-AF65-F5344CB8AC3E}">
        <p14:creationId xmlns:p14="http://schemas.microsoft.com/office/powerpoint/2010/main" val="31930270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rtl="1"/>
            <a:r>
              <a:rPr lang="ar-SA" dirty="0">
                <a:cs typeface="PT Bold Heading" pitchFamily="2" charset="-78"/>
              </a:rPr>
              <a:t>إتيكيت اجتماعات العمل</a:t>
            </a:r>
            <a:endParaRPr lang="en-US"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3600" dirty="0">
                <a:cs typeface="PT Bold Heading" pitchFamily="2" charset="-78"/>
              </a:rPr>
              <a:t>- لا يجوز التأخير عن أي اجتماع، والحرص على التواجد في قاعة الاجتماعات قبل الوقت المحدّد </a:t>
            </a:r>
            <a:r>
              <a:rPr lang="ar-EG" sz="3600" dirty="0" smtClean="0">
                <a:cs typeface="PT Bold Heading" pitchFamily="2" charset="-78"/>
              </a:rPr>
              <a:t>.</a:t>
            </a:r>
          </a:p>
          <a:p>
            <a:pPr marL="0" indent="0" algn="r" rtl="1">
              <a:buNone/>
            </a:pPr>
            <a:r>
              <a:rPr lang="ar-SA" sz="3600" dirty="0">
                <a:cs typeface="PT Bold Heading" pitchFamily="2" charset="-78"/>
              </a:rPr>
              <a:t>- استمع </a:t>
            </a:r>
            <a:r>
              <a:rPr lang="ar-SA" sz="3600" dirty="0" err="1">
                <a:cs typeface="PT Bold Heading" pitchFamily="2" charset="-78"/>
              </a:rPr>
              <a:t>وإنصِت</a:t>
            </a:r>
            <a:r>
              <a:rPr lang="ar-SA" sz="3600" dirty="0">
                <a:cs typeface="PT Bold Heading" pitchFamily="2" charset="-78"/>
              </a:rPr>
              <a:t> لكل كلمة تقال في الاجتماع، واحذر من أن تقاطع الشخص المتحدث </a:t>
            </a:r>
            <a:r>
              <a:rPr lang="ar-EG" sz="3600" dirty="0" smtClean="0">
                <a:cs typeface="PT Bold Heading" pitchFamily="2" charset="-78"/>
              </a:rPr>
              <a:t>.</a:t>
            </a:r>
          </a:p>
          <a:p>
            <a:pPr marL="0" indent="0" algn="r" rtl="1">
              <a:buNone/>
            </a:pPr>
            <a:r>
              <a:rPr lang="ar-SA" sz="3600" dirty="0">
                <a:cs typeface="PT Bold Heading" pitchFamily="2" charset="-78"/>
              </a:rPr>
              <a:t>- انتبه لحركات جسدك خلال الاجتماع لأنّ الجسد يكشف عن الأفكار والأحاسيس التي نشعر </a:t>
            </a:r>
            <a:r>
              <a:rPr lang="ar-SA" sz="3600" dirty="0" smtClean="0">
                <a:cs typeface="PT Bold Heading" pitchFamily="2" charset="-78"/>
              </a:rPr>
              <a:t>بها</a:t>
            </a:r>
            <a:r>
              <a:rPr lang="ar-EG" sz="3600" dirty="0" smtClean="0">
                <a:cs typeface="PT Bold Heading" pitchFamily="2" charset="-78"/>
              </a:rPr>
              <a:t> .</a:t>
            </a:r>
          </a:p>
          <a:p>
            <a:pPr marL="0" indent="0" algn="r" rtl="1">
              <a:buNone/>
            </a:pPr>
            <a:r>
              <a:rPr lang="ar-SA" sz="3600" dirty="0">
                <a:cs typeface="PT Bold Heading" pitchFamily="2" charset="-78"/>
              </a:rPr>
              <a:t>- التحضير الجيّد للاجتماع يساعدك على شرح وجهات نظرك بطريقة صحيحة </a:t>
            </a:r>
            <a:endParaRPr lang="en-US" sz="3600" dirty="0">
              <a:cs typeface="PT Bold Heading" pitchFamily="2" charset="-78"/>
            </a:endParaRPr>
          </a:p>
        </p:txBody>
      </p:sp>
    </p:spTree>
    <p:extLst>
      <p:ext uri="{BB962C8B-B14F-4D97-AF65-F5344CB8AC3E}">
        <p14:creationId xmlns:p14="http://schemas.microsoft.com/office/powerpoint/2010/main" val="2417021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763000" cy="62484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r" rtl="1">
              <a:buNone/>
            </a:pPr>
            <a:r>
              <a:rPr lang="en-US" b="1" dirty="0">
                <a:cs typeface="PT Bold Heading" pitchFamily="2" charset="-78"/>
                <a:sym typeface="Wingdings"/>
              </a:rPr>
              <a:t></a:t>
            </a:r>
            <a:r>
              <a:rPr lang="en-US" b="1" dirty="0">
                <a:cs typeface="PT Bold Heading" pitchFamily="2" charset="-78"/>
              </a:rPr>
              <a:t> </a:t>
            </a:r>
            <a:r>
              <a:rPr lang="ar-SA" dirty="0">
                <a:cs typeface="PT Bold Heading" pitchFamily="2" charset="-78"/>
              </a:rPr>
              <a:t>الوصول إلى مكان الاجتماع في الموعد المحدد أو قبل الوقت المحدد بخمس دقائق.</a:t>
            </a:r>
            <a:endParaRPr lang="en-US" dirty="0">
              <a:cs typeface="PT Bold Heading" pitchFamily="2" charset="-78"/>
            </a:endParaRPr>
          </a:p>
          <a:p>
            <a:pPr marL="0" indent="0" algn="r" rtl="1">
              <a:buNone/>
            </a:pPr>
            <a:r>
              <a:rPr lang="en-US" b="1" dirty="0">
                <a:cs typeface="PT Bold Heading" pitchFamily="2" charset="-78"/>
                <a:sym typeface="Wingdings"/>
              </a:rPr>
              <a:t></a:t>
            </a:r>
            <a:r>
              <a:rPr lang="en-US" b="1" dirty="0">
                <a:cs typeface="PT Bold Heading" pitchFamily="2" charset="-78"/>
              </a:rPr>
              <a:t> </a:t>
            </a:r>
            <a:r>
              <a:rPr lang="ar-SA" dirty="0">
                <a:cs typeface="PT Bold Heading" pitchFamily="2" charset="-78"/>
              </a:rPr>
              <a:t>في حالة الحضور إلى اجتماع لأول مرة ويكون المدعو غير معروف للمجتمعين أو لرئيس الاجتماع فعليه تقديم نفسه للمجتمعين بطريقة ودية </a:t>
            </a:r>
            <a:r>
              <a:rPr lang="ar-SA" dirty="0" smtClean="0">
                <a:cs typeface="PT Bold Heading" pitchFamily="2" charset="-78"/>
              </a:rPr>
              <a:t>قصيرة</a:t>
            </a:r>
            <a:endParaRPr lang="ar-EG" dirty="0" smtClean="0">
              <a:cs typeface="PT Bold Heading" pitchFamily="2" charset="-78"/>
            </a:endParaRPr>
          </a:p>
          <a:p>
            <a:pPr marL="0" indent="0" algn="r" rtl="1">
              <a:buNone/>
            </a:pPr>
            <a:r>
              <a:rPr lang="en-US" b="1" dirty="0">
                <a:cs typeface="PT Bold Heading" pitchFamily="2" charset="-78"/>
                <a:sym typeface="Wingdings"/>
              </a:rPr>
              <a:t></a:t>
            </a:r>
            <a:r>
              <a:rPr lang="en-US" b="1" dirty="0">
                <a:cs typeface="PT Bold Heading" pitchFamily="2" charset="-78"/>
              </a:rPr>
              <a:t> </a:t>
            </a:r>
            <a:r>
              <a:rPr lang="ar-SA" dirty="0">
                <a:cs typeface="PT Bold Heading" pitchFamily="2" charset="-78"/>
              </a:rPr>
              <a:t>إذا تأخر موعد بدء الاجتماع لأي سبب من الأسباب فيمكن الدخول في حوار ودي مع الجالسين.</a:t>
            </a:r>
            <a:endParaRPr lang="en-US" dirty="0">
              <a:cs typeface="PT Bold Heading" pitchFamily="2" charset="-78"/>
            </a:endParaRPr>
          </a:p>
          <a:p>
            <a:pPr marL="0" indent="0" algn="r" rtl="1">
              <a:buNone/>
            </a:pPr>
            <a:r>
              <a:rPr lang="en-US" b="1" dirty="0">
                <a:cs typeface="PT Bold Heading" pitchFamily="2" charset="-78"/>
                <a:sym typeface="Wingdings"/>
              </a:rPr>
              <a:t></a:t>
            </a:r>
            <a:r>
              <a:rPr lang="en-US" b="1" dirty="0">
                <a:cs typeface="PT Bold Heading" pitchFamily="2" charset="-78"/>
              </a:rPr>
              <a:t> </a:t>
            </a:r>
            <a:r>
              <a:rPr lang="ar-SA" dirty="0">
                <a:cs typeface="PT Bold Heading" pitchFamily="2" charset="-78"/>
              </a:rPr>
              <a:t>أن يكون المدعو إلى الاجتماع مستعداً للحضور إلى الاجتماع ومناقشة موضوعاته، وذلك قبل الدخول للاجتماع.</a:t>
            </a:r>
            <a:endParaRPr lang="en-US" dirty="0">
              <a:cs typeface="PT Bold Heading" pitchFamily="2" charset="-78"/>
            </a:endParaRPr>
          </a:p>
          <a:p>
            <a:pPr marL="0" indent="0" algn="r" rtl="1">
              <a:buNone/>
            </a:pPr>
            <a:r>
              <a:rPr lang="en-US" b="1" dirty="0">
                <a:cs typeface="PT Bold Heading" pitchFamily="2" charset="-78"/>
                <a:sym typeface="Wingdings"/>
              </a:rPr>
              <a:t></a:t>
            </a:r>
            <a:r>
              <a:rPr lang="en-US" b="1" dirty="0">
                <a:cs typeface="PT Bold Heading" pitchFamily="2" charset="-78"/>
              </a:rPr>
              <a:t> </a:t>
            </a:r>
            <a:r>
              <a:rPr lang="ar-SA" dirty="0">
                <a:cs typeface="PT Bold Heading" pitchFamily="2" charset="-78"/>
              </a:rPr>
              <a:t>إذا رغب أحد المجتمعين استخدام جهاز لتسجيل حوار الاجتماع، فيجب الاستئذان مسبقاً من رئيس الاجتماع.</a:t>
            </a:r>
            <a:endParaRPr lang="en-US" dirty="0">
              <a:cs typeface="PT Bold Heading" pitchFamily="2" charset="-78"/>
            </a:endParaRPr>
          </a:p>
          <a:p>
            <a:pPr marL="0" indent="0" algn="r" rtl="1">
              <a:buNone/>
            </a:pPr>
            <a:endParaRPr lang="en-US" dirty="0">
              <a:cs typeface="PT Bold Heading" pitchFamily="2" charset="-78"/>
            </a:endParaRPr>
          </a:p>
        </p:txBody>
      </p:sp>
    </p:spTree>
    <p:extLst>
      <p:ext uri="{BB962C8B-B14F-4D97-AF65-F5344CB8AC3E}">
        <p14:creationId xmlns:p14="http://schemas.microsoft.com/office/powerpoint/2010/main" val="107865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pPr rtl="1"/>
            <a:r>
              <a:rPr lang="ar-SA" sz="4800" dirty="0">
                <a:cs typeface="PT Bold Heading" pitchFamily="2" charset="-78"/>
              </a:rPr>
              <a:t>إتيكيت التعامل الرسمي </a:t>
            </a:r>
            <a:endParaRPr lang="en-US" sz="4800" dirty="0">
              <a:cs typeface="PT Bold Heading" pitchFamily="2" charset="-78"/>
            </a:endParaRPr>
          </a:p>
        </p:txBody>
      </p:sp>
      <p:sp>
        <p:nvSpPr>
          <p:cNvPr id="3" name="عنصر نائب للمحتوى 2"/>
          <p:cNvSpPr>
            <a:spLocks noGrp="1"/>
          </p:cNvSpPr>
          <p:nvPr>
            <p:ph idx="1"/>
          </p:nvPr>
        </p:nvSpPr>
        <p:spPr>
          <a:xfrm>
            <a:off x="228600" y="1600200"/>
            <a:ext cx="8763000" cy="5029200"/>
          </a:xfrm>
        </p:spPr>
        <p:style>
          <a:lnRef idx="1">
            <a:schemeClr val="accent6"/>
          </a:lnRef>
          <a:fillRef idx="2">
            <a:schemeClr val="accent6"/>
          </a:fillRef>
          <a:effectRef idx="1">
            <a:schemeClr val="accent6"/>
          </a:effectRef>
          <a:fontRef idx="minor">
            <a:schemeClr val="dk1"/>
          </a:fontRef>
        </p:style>
        <p:txBody>
          <a:bodyPr>
            <a:normAutofit/>
          </a:bodyPr>
          <a:lstStyle/>
          <a:p>
            <a:pPr lvl="0" algn="r" rtl="1"/>
            <a:r>
              <a:rPr lang="ar-SA" dirty="0">
                <a:cs typeface="PT Bold Heading" pitchFamily="2" charset="-78"/>
              </a:rPr>
              <a:t>أن يقلع عن عادة راسخة .</a:t>
            </a:r>
            <a:endParaRPr lang="en-US" dirty="0">
              <a:cs typeface="PT Bold Heading" pitchFamily="2" charset="-78"/>
            </a:endParaRPr>
          </a:p>
          <a:p>
            <a:pPr lvl="0" algn="r" rtl="1"/>
            <a:r>
              <a:rPr lang="ar-SA" dirty="0">
                <a:cs typeface="PT Bold Heading" pitchFamily="2" charset="-78"/>
              </a:rPr>
              <a:t>أن يحب من يختلف معه كليا وجذرياً  .</a:t>
            </a:r>
            <a:endParaRPr lang="en-US" dirty="0">
              <a:cs typeface="PT Bold Heading" pitchFamily="2" charset="-78"/>
            </a:endParaRPr>
          </a:p>
          <a:p>
            <a:pPr lvl="0" algn="r" rtl="1"/>
            <a:r>
              <a:rPr lang="ar-SA" dirty="0">
                <a:cs typeface="PT Bold Heading" pitchFamily="2" charset="-78"/>
              </a:rPr>
              <a:t>أن يفكر بطريقة منطقية .</a:t>
            </a:r>
            <a:endParaRPr lang="en-US" dirty="0">
              <a:cs typeface="PT Bold Heading" pitchFamily="2" charset="-78"/>
            </a:endParaRPr>
          </a:p>
          <a:p>
            <a:pPr lvl="0" algn="r" rtl="1"/>
            <a:r>
              <a:rPr lang="ar-SA" dirty="0">
                <a:cs typeface="PT Bold Heading" pitchFamily="2" charset="-78"/>
              </a:rPr>
              <a:t>أن يعترف بجهله .</a:t>
            </a:r>
            <a:endParaRPr lang="en-US" dirty="0">
              <a:cs typeface="PT Bold Heading" pitchFamily="2" charset="-78"/>
            </a:endParaRPr>
          </a:p>
          <a:p>
            <a:pPr lvl="0" algn="r" rtl="1"/>
            <a:r>
              <a:rPr lang="ar-SA" dirty="0">
                <a:cs typeface="PT Bold Heading" pitchFamily="2" charset="-78"/>
              </a:rPr>
              <a:t>أن يتريث في إصدار أحكامه .</a:t>
            </a:r>
            <a:endParaRPr lang="en-US" dirty="0">
              <a:cs typeface="PT Bold Heading" pitchFamily="2" charset="-78"/>
            </a:endParaRPr>
          </a:p>
          <a:p>
            <a:pPr lvl="0" algn="r" rtl="1"/>
            <a:r>
              <a:rPr lang="ar-SA" dirty="0">
                <a:cs typeface="PT Bold Heading" pitchFamily="2" charset="-78"/>
              </a:rPr>
              <a:t>أن ينتظر دون أن ينفذ صبره .</a:t>
            </a:r>
            <a:endParaRPr lang="en-US" dirty="0">
              <a:cs typeface="PT Bold Heading" pitchFamily="2" charset="-78"/>
            </a:endParaRPr>
          </a:p>
          <a:p>
            <a:pPr lvl="0" algn="r" rtl="1"/>
            <a:r>
              <a:rPr lang="ar-SA" dirty="0">
                <a:cs typeface="PT Bold Heading" pitchFamily="2" charset="-78"/>
              </a:rPr>
              <a:t>أن يعاني دون شكوى .</a:t>
            </a:r>
            <a:endParaRPr lang="en-US" dirty="0">
              <a:cs typeface="PT Bold Heading" pitchFamily="2" charset="-78"/>
            </a:endParaRPr>
          </a:p>
          <a:p>
            <a:pPr lvl="0" algn="r" rtl="1"/>
            <a:r>
              <a:rPr lang="ar-SA" dirty="0">
                <a:cs typeface="PT Bold Heading" pitchFamily="2" charset="-78"/>
              </a:rPr>
              <a:t>أن يصمت في الوقت المناسب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152823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686800" cy="6324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r>
              <a:rPr lang="ar-SA" dirty="0">
                <a:cs typeface="PT Bold Heading" pitchFamily="2" charset="-78"/>
              </a:rPr>
              <a:t>بداية لابد من التعرف علي الفرق بين المؤتمر والاجتماع والندوة وذلك علي النحو التالي :</a:t>
            </a:r>
            <a:endParaRPr lang="en-US" dirty="0">
              <a:cs typeface="PT Bold Heading" pitchFamily="2" charset="-78"/>
            </a:endParaRPr>
          </a:p>
          <a:p>
            <a:pPr algn="r" rtl="1"/>
            <a:r>
              <a:rPr lang="ar-SA" dirty="0">
                <a:cs typeface="PT Bold Heading" pitchFamily="2" charset="-78"/>
              </a:rPr>
              <a:t>المؤتمر :</a:t>
            </a:r>
            <a:endParaRPr lang="en-US" dirty="0">
              <a:cs typeface="PT Bold Heading" pitchFamily="2" charset="-78"/>
            </a:endParaRPr>
          </a:p>
          <a:p>
            <a:pPr algn="r" rtl="1"/>
            <a:r>
              <a:rPr lang="ar-SA" dirty="0">
                <a:cs typeface="PT Bold Heading" pitchFamily="2" charset="-78"/>
              </a:rPr>
              <a:t>هدف المؤتمر :</a:t>
            </a:r>
            <a:r>
              <a:rPr lang="en-US" dirty="0">
                <a:cs typeface="PT Bold Heading" pitchFamily="2" charset="-78"/>
              </a:rPr>
              <a:t/>
            </a:r>
            <a:br>
              <a:rPr lang="en-US" dirty="0">
                <a:cs typeface="PT Bold Heading" pitchFamily="2" charset="-78"/>
              </a:rPr>
            </a:br>
            <a:r>
              <a:rPr lang="ar-SA" dirty="0">
                <a:cs typeface="PT Bold Heading" pitchFamily="2" charset="-78"/>
              </a:rPr>
              <a:t>المؤتمر الصحفي : </a:t>
            </a:r>
            <a:endParaRPr lang="en-US" dirty="0">
              <a:cs typeface="PT Bold Heading" pitchFamily="2" charset="-78"/>
            </a:endParaRPr>
          </a:p>
          <a:p>
            <a:pPr algn="r" rtl="1"/>
            <a:r>
              <a:rPr lang="ar-SA" dirty="0">
                <a:cs typeface="PT Bold Heading" pitchFamily="2" charset="-78"/>
              </a:rPr>
              <a:t>أهداف المؤتمرات الصحفية : </a:t>
            </a:r>
            <a:endParaRPr lang="en-US" dirty="0">
              <a:cs typeface="PT Bold Heading" pitchFamily="2" charset="-78"/>
            </a:endParaRPr>
          </a:p>
          <a:p>
            <a:pPr algn="r" rtl="1"/>
            <a:r>
              <a:rPr lang="ar-SA" dirty="0">
                <a:cs typeface="PT Bold Heading" pitchFamily="2" charset="-78"/>
              </a:rPr>
              <a:t>مهام المراسل في المؤتمرات الصحفية :</a:t>
            </a:r>
            <a:endParaRPr lang="en-US" dirty="0">
              <a:cs typeface="PT Bold Heading" pitchFamily="2" charset="-78"/>
            </a:endParaRPr>
          </a:p>
          <a:p>
            <a:pPr algn="r" rtl="1"/>
            <a:r>
              <a:rPr lang="ar-SA" dirty="0">
                <a:cs typeface="PT Bold Heading" pitchFamily="2" charset="-78"/>
              </a:rPr>
              <a:t>الندوة : </a:t>
            </a:r>
            <a:endParaRPr lang="en-US" dirty="0">
              <a:cs typeface="PT Bold Heading" pitchFamily="2" charset="-78"/>
            </a:endParaRPr>
          </a:p>
          <a:p>
            <a:pPr algn="r" rtl="1"/>
            <a:r>
              <a:rPr lang="ar-SA" dirty="0">
                <a:cs typeface="PT Bold Heading" pitchFamily="2" charset="-78"/>
              </a:rPr>
              <a:t>الاجتماع :</a:t>
            </a:r>
            <a:endParaRPr lang="en-US" dirty="0">
              <a:cs typeface="PT Bold Heading" pitchFamily="2" charset="-78"/>
            </a:endParaRPr>
          </a:p>
          <a:p>
            <a:pPr algn="r" rtl="1"/>
            <a:r>
              <a:rPr lang="ar-SA" dirty="0">
                <a:cs typeface="PT Bold Heading" pitchFamily="2" charset="-78"/>
              </a:rPr>
              <a:t>إدارة الاجتماع:</a:t>
            </a:r>
            <a:endParaRPr lang="en-US" dirty="0">
              <a:cs typeface="PT Bold Heading" pitchFamily="2" charset="-78"/>
            </a:endParaRPr>
          </a:p>
          <a:p>
            <a:pPr algn="r" rtl="1"/>
            <a:r>
              <a:rPr lang="ar-SA" dirty="0">
                <a:cs typeface="PT Bold Heading" pitchFamily="2" charset="-78"/>
              </a:rPr>
              <a:t>إتيكيت اجتماعات العمل</a:t>
            </a:r>
            <a:endParaRPr lang="en-US" dirty="0">
              <a:cs typeface="PT Bold Heading" pitchFamily="2" charset="-78"/>
            </a:endParaRPr>
          </a:p>
          <a:p>
            <a:pPr algn="r" rtl="1"/>
            <a:r>
              <a:rPr lang="ar-SA" dirty="0">
                <a:cs typeface="PT Bold Heading" pitchFamily="2" charset="-78"/>
              </a:rPr>
              <a:t>إتيكيت التعامل الرسمي : </a:t>
            </a:r>
            <a:endParaRPr lang="en-US" dirty="0">
              <a:cs typeface="PT Bold Heading" pitchFamily="2" charset="-78"/>
            </a:endParaRPr>
          </a:p>
          <a:p>
            <a:pPr algn="r"/>
            <a:endParaRPr lang="en-US" dirty="0">
              <a:cs typeface="PT Bold Heading" pitchFamily="2" charset="-78"/>
            </a:endParaRPr>
          </a:p>
        </p:txBody>
      </p:sp>
    </p:spTree>
    <p:extLst>
      <p:ext uri="{BB962C8B-B14F-4D97-AF65-F5344CB8AC3E}">
        <p14:creationId xmlns:p14="http://schemas.microsoft.com/office/powerpoint/2010/main" val="403640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rtl="1"/>
            <a:r>
              <a:rPr lang="ar-SA" sz="5400" dirty="0">
                <a:cs typeface="PT Bold Heading" pitchFamily="2" charset="-78"/>
              </a:rPr>
              <a:t>9 - إتيكيت الجلوس </a:t>
            </a:r>
            <a:r>
              <a:rPr lang="ar-SA" sz="5400" dirty="0" err="1">
                <a:cs typeface="PT Bold Heading" pitchFamily="2" charset="-78"/>
              </a:rPr>
              <a:t>فى</a:t>
            </a:r>
            <a:r>
              <a:rPr lang="ar-SA" sz="5400" dirty="0">
                <a:cs typeface="PT Bold Heading" pitchFamily="2" charset="-78"/>
              </a:rPr>
              <a:t> السيارة</a:t>
            </a:r>
            <a:endParaRPr lang="en-US" sz="5400" dirty="0">
              <a:cs typeface="PT Bold Heading" pitchFamily="2" charset="-78"/>
            </a:endParaRPr>
          </a:p>
        </p:txBody>
      </p:sp>
      <p:sp>
        <p:nvSpPr>
          <p:cNvPr id="3" name="عنصر نائب للمحتوى 2"/>
          <p:cNvSpPr>
            <a:spLocks noGrp="1"/>
          </p:cNvSpPr>
          <p:nvPr>
            <p:ph idx="1"/>
          </p:nvPr>
        </p:nvSpPr>
        <p:spPr>
          <a:xfrm>
            <a:off x="228600" y="1600200"/>
            <a:ext cx="8686800" cy="49530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2800" b="1" u="dbl" dirty="0"/>
              <a:t>القواعد الواجب مراعاتها </a:t>
            </a:r>
            <a:r>
              <a:rPr lang="ar-SA" sz="2800" b="1" u="dbl" dirty="0" err="1"/>
              <a:t>فى</a:t>
            </a:r>
            <a:r>
              <a:rPr lang="ar-SA" sz="2800" b="1" u="dbl" dirty="0"/>
              <a:t> تحديد أماكن جلوسنا </a:t>
            </a:r>
            <a:r>
              <a:rPr lang="ar-SA" sz="2800" b="1" u="dbl" dirty="0" err="1"/>
              <a:t>فى</a:t>
            </a:r>
            <a:r>
              <a:rPr lang="ar-SA" sz="2800" b="1" u="dbl" dirty="0"/>
              <a:t> السيارات الخاصة:</a:t>
            </a:r>
            <a:br>
              <a:rPr lang="ar-SA" sz="2800" b="1" u="dbl" dirty="0"/>
            </a:br>
            <a:r>
              <a:rPr lang="ar-SA" sz="2800" b="1" dirty="0"/>
              <a:t>* إذا كانت السيارة يقودها سائق خاص وعجلة القيادة على اليسار فأن مكان الجلوس </a:t>
            </a:r>
            <a:r>
              <a:rPr lang="ar-SA" sz="2800" b="1" dirty="0" err="1"/>
              <a:t>الشرفى</a:t>
            </a:r>
            <a:r>
              <a:rPr lang="ar-SA" sz="2800" b="1" dirty="0"/>
              <a:t> يكون على الطرف اليمين للمقعد </a:t>
            </a:r>
            <a:r>
              <a:rPr lang="ar-SA" sz="2800" b="1" dirty="0" err="1"/>
              <a:t>الخلفى</a:t>
            </a:r>
            <a:r>
              <a:rPr lang="ar-SA" sz="2800" b="1" dirty="0"/>
              <a:t>. </a:t>
            </a:r>
            <a:endParaRPr lang="en-US" sz="2800" b="1" dirty="0"/>
          </a:p>
          <a:p>
            <a:pPr marL="0" indent="0" algn="r" rtl="1">
              <a:buNone/>
            </a:pPr>
            <a:r>
              <a:rPr lang="ar-SA" sz="2800" b="1" dirty="0"/>
              <a:t>* وإذا كان الجلوس هم صاحب السيارة وضيف فأن صاحب السيارة يجلس </a:t>
            </a:r>
            <a:r>
              <a:rPr lang="ar-SA" sz="2800" b="1" dirty="0" err="1"/>
              <a:t>فى</a:t>
            </a:r>
            <a:r>
              <a:rPr lang="ar-SA" sz="2800" b="1" dirty="0"/>
              <a:t> الناحية اليسرى من المقعد </a:t>
            </a:r>
            <a:r>
              <a:rPr lang="ar-SA" sz="2800" b="1" dirty="0" err="1"/>
              <a:t>الخلفى</a:t>
            </a:r>
            <a:r>
              <a:rPr lang="ar-SA" sz="2800" b="1" dirty="0"/>
              <a:t> ويجلس الضيف </a:t>
            </a:r>
            <a:r>
              <a:rPr lang="ar-SA" sz="2800" b="1" dirty="0" err="1"/>
              <a:t>فى</a:t>
            </a:r>
            <a:r>
              <a:rPr lang="ar-SA" sz="2800" b="1" dirty="0"/>
              <a:t> المكان </a:t>
            </a:r>
            <a:r>
              <a:rPr lang="ar-SA" sz="2800" b="1" dirty="0" err="1"/>
              <a:t>الشرفى</a:t>
            </a:r>
            <a:r>
              <a:rPr lang="ar-SA" sz="2800" b="1" dirty="0"/>
              <a:t> </a:t>
            </a:r>
            <a:r>
              <a:rPr lang="ar-SA" sz="2800" b="1" dirty="0" err="1"/>
              <a:t>أى</a:t>
            </a:r>
            <a:r>
              <a:rPr lang="ar-SA" sz="2800" b="1" dirty="0"/>
              <a:t> الطرف الأيمن للمقعد </a:t>
            </a:r>
            <a:r>
              <a:rPr lang="ar-SA" sz="2800" b="1" dirty="0" err="1"/>
              <a:t>الخلفى</a:t>
            </a:r>
            <a:r>
              <a:rPr lang="ar-SA" sz="2800" b="1" dirty="0"/>
              <a:t> .</a:t>
            </a:r>
            <a:br>
              <a:rPr lang="ar-SA" sz="2800" b="1" dirty="0"/>
            </a:br>
            <a:r>
              <a:rPr lang="ar-SA" sz="2800" b="1" dirty="0"/>
              <a:t>* إذا كان عدد الضيوف أكثر من فرد فأن صاحب السيارة يجلس بجوار السائق ويجلس الضيوف </a:t>
            </a:r>
            <a:r>
              <a:rPr lang="ar-SA" sz="2800" b="1" dirty="0" err="1"/>
              <a:t>فى</a:t>
            </a:r>
            <a:r>
              <a:rPr lang="ar-SA" sz="2800" b="1" dirty="0"/>
              <a:t> المقعد </a:t>
            </a:r>
            <a:r>
              <a:rPr lang="ar-SA" sz="2800" b="1" dirty="0" err="1"/>
              <a:t>الخلفى</a:t>
            </a:r>
            <a:r>
              <a:rPr lang="ar-SA" sz="2800" b="1" dirty="0"/>
              <a:t> .</a:t>
            </a:r>
            <a:br>
              <a:rPr lang="ar-SA" sz="2800" b="1" dirty="0"/>
            </a:br>
            <a:r>
              <a:rPr lang="ar-SA" sz="2800" b="1" dirty="0"/>
              <a:t>* إذا كانت السيارة يقودها صاحبها فأن المكان </a:t>
            </a:r>
            <a:r>
              <a:rPr lang="ar-SA" sz="2800" b="1" dirty="0" err="1"/>
              <a:t>الشرفى</a:t>
            </a:r>
            <a:r>
              <a:rPr lang="ar-SA" sz="2800" b="1" dirty="0"/>
              <a:t> يكون بجواره</a:t>
            </a:r>
            <a:br>
              <a:rPr lang="ar-SA" sz="2800" b="1" dirty="0"/>
            </a:br>
            <a:endParaRPr lang="en-US" sz="2800" b="1" dirty="0"/>
          </a:p>
        </p:txBody>
      </p:sp>
    </p:spTree>
    <p:extLst>
      <p:ext uri="{BB962C8B-B14F-4D97-AF65-F5344CB8AC3E}">
        <p14:creationId xmlns:p14="http://schemas.microsoft.com/office/powerpoint/2010/main" val="318498505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2484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sz="3600" b="1" dirty="0"/>
              <a:t>* إذا ركب رجل وامرأة سيارة خاصة يقودها سائق فإن الرجل يجلس بجوار السائق والسيدة تجلس </a:t>
            </a:r>
            <a:r>
              <a:rPr lang="ar-SA" sz="3600" b="1" dirty="0" err="1"/>
              <a:t>فى</a:t>
            </a:r>
            <a:r>
              <a:rPr lang="ar-SA" sz="3600" b="1" dirty="0"/>
              <a:t> الخلف .</a:t>
            </a:r>
            <a:br>
              <a:rPr lang="ar-SA" sz="3600" b="1" dirty="0"/>
            </a:br>
            <a:r>
              <a:rPr lang="ar-SA" sz="3600" b="1" dirty="0"/>
              <a:t> *إذا كانت السيارة يقودها صاحبها وكانت معه زوجته وأمه فإن الأم تجلس </a:t>
            </a:r>
            <a:r>
              <a:rPr lang="ar-SA" sz="3600" b="1" dirty="0" err="1"/>
              <a:t>فى</a:t>
            </a:r>
            <a:r>
              <a:rPr lang="ar-SA" sz="3600" b="1" dirty="0"/>
              <a:t> المكان </a:t>
            </a:r>
            <a:r>
              <a:rPr lang="ar-SA" sz="3600" b="1" dirty="0" err="1"/>
              <a:t>الشرفى</a:t>
            </a:r>
            <a:r>
              <a:rPr lang="ar-SA" sz="3600" b="1" dirty="0"/>
              <a:t> </a:t>
            </a:r>
            <a:r>
              <a:rPr lang="ar-SA" sz="3600" b="1" dirty="0" err="1"/>
              <a:t>فى</a:t>
            </a:r>
            <a:r>
              <a:rPr lang="ar-SA" sz="3600" b="1" dirty="0"/>
              <a:t> الأمام والزوجة تجلس </a:t>
            </a:r>
            <a:r>
              <a:rPr lang="ar-SA" sz="3600" b="1" dirty="0" err="1"/>
              <a:t>فى</a:t>
            </a:r>
            <a:r>
              <a:rPr lang="ar-SA" sz="3600" b="1" dirty="0"/>
              <a:t> المقعد </a:t>
            </a:r>
            <a:r>
              <a:rPr lang="ar-SA" sz="3600" b="1" dirty="0" err="1"/>
              <a:t>الخلفى</a:t>
            </a:r>
            <a:r>
              <a:rPr lang="ar-SA" sz="3600" b="1" dirty="0"/>
              <a:t>.</a:t>
            </a:r>
            <a:br>
              <a:rPr lang="ar-SA" sz="3600" b="1" dirty="0"/>
            </a:br>
            <a:r>
              <a:rPr lang="ar-SA" sz="3600" b="1" dirty="0"/>
              <a:t>* إذا كانت السيارة يقودها صاحبها وركب معه صديقان فأن الأكبر سناً يجلس بجوار قائد السيارة والأصغر يجلس </a:t>
            </a:r>
            <a:r>
              <a:rPr lang="ar-SA" sz="3600" b="1" dirty="0" err="1"/>
              <a:t>فى</a:t>
            </a:r>
            <a:r>
              <a:rPr lang="ar-SA" sz="3600" b="1" dirty="0"/>
              <a:t> الخلف.</a:t>
            </a:r>
            <a:br>
              <a:rPr lang="ar-SA" sz="3600" b="1" dirty="0"/>
            </a:br>
            <a:r>
              <a:rPr lang="ar-SA" sz="3600" b="1" dirty="0"/>
              <a:t>* ملخص النظرية أن المقعد </a:t>
            </a:r>
            <a:r>
              <a:rPr lang="ar-SA" sz="3600" b="1" dirty="0" err="1"/>
              <a:t>الشرفى</a:t>
            </a:r>
            <a:r>
              <a:rPr lang="ar-SA" sz="3600" b="1" dirty="0"/>
              <a:t> هو الطرف الأيمن للمقعد </a:t>
            </a:r>
            <a:r>
              <a:rPr lang="ar-SA" sz="3600" b="1" dirty="0" err="1"/>
              <a:t>الخلفى</a:t>
            </a:r>
            <a:r>
              <a:rPr lang="ar-SA" sz="3600" b="1" dirty="0"/>
              <a:t> إذا كانت السيارة يقودها سائق بأجر والمقعد </a:t>
            </a:r>
            <a:r>
              <a:rPr lang="ar-SA" sz="3600" b="1" dirty="0" err="1"/>
              <a:t>الشرفى</a:t>
            </a:r>
            <a:r>
              <a:rPr lang="ar-SA" sz="3600" b="1" dirty="0"/>
              <a:t> يكون </a:t>
            </a:r>
            <a:r>
              <a:rPr lang="ar-SA" sz="3600" b="1" dirty="0" err="1"/>
              <a:t>فى</a:t>
            </a:r>
            <a:r>
              <a:rPr lang="ar-SA" sz="3600" b="1" dirty="0"/>
              <a:t> الأمام بجوار </a:t>
            </a:r>
            <a:r>
              <a:rPr lang="ar-SA" sz="3600" b="1" dirty="0" smtClean="0"/>
              <a:t>السائق</a:t>
            </a:r>
            <a:r>
              <a:rPr lang="ar-EG" sz="3600" b="1" dirty="0"/>
              <a:t>.</a:t>
            </a:r>
            <a:endParaRPr lang="en-US" sz="3600" b="1" dirty="0"/>
          </a:p>
        </p:txBody>
      </p:sp>
    </p:spTree>
    <p:extLst>
      <p:ext uri="{BB962C8B-B14F-4D97-AF65-F5344CB8AC3E}">
        <p14:creationId xmlns:p14="http://schemas.microsoft.com/office/powerpoint/2010/main" val="146049610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pPr rtl="1"/>
            <a:r>
              <a:rPr lang="ar-SA" dirty="0">
                <a:cs typeface="PT Bold Heading" pitchFamily="2" charset="-78"/>
              </a:rPr>
              <a:t>اتيكيت العزاء أو قواعد تقديم واجب العزاء</a:t>
            </a:r>
            <a:endParaRPr lang="en-US" dirty="0">
              <a:cs typeface="PT Bold Heading" pitchFamily="2" charset="-78"/>
            </a:endParaRPr>
          </a:p>
        </p:txBody>
      </p:sp>
      <p:sp>
        <p:nvSpPr>
          <p:cNvPr id="3" name="عنصر نائب للمحتوى 2"/>
          <p:cNvSpPr>
            <a:spLocks noGrp="1"/>
          </p:cNvSpPr>
          <p:nvPr>
            <p:ph idx="1"/>
          </p:nvPr>
        </p:nvSpPr>
        <p:spPr>
          <a:xfrm>
            <a:off x="228600" y="1600200"/>
            <a:ext cx="8763000" cy="510540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4400" dirty="0" smtClean="0"/>
              <a:t>أهم </a:t>
            </a:r>
            <a:r>
              <a:rPr lang="ar-SA" sz="4400" dirty="0"/>
              <a:t>قواعد الإتيكيت التي يجب التقيد بها أثناء أداء واجب العزاء وهي : </a:t>
            </a:r>
            <a:endParaRPr lang="en-US" sz="4400" dirty="0"/>
          </a:p>
          <a:p>
            <a:pPr marL="0" indent="0" algn="r" rtl="1">
              <a:buNone/>
            </a:pPr>
            <a:r>
              <a:rPr lang="ar-SA" sz="4400" b="1" u="dbl" dirty="0"/>
              <a:t>القاعدة الأولى:</a:t>
            </a:r>
            <a:r>
              <a:rPr lang="ar-SA" sz="4400" dirty="0"/>
              <a:t> لكي تُظهر اهتمامك بالشخص المتوفي وبعائلته عليك أن تكون متواجد في بداية العزاء وأن تحضر كل مراسم الدفن، وبشكلٍ خاص إذا كان المتوفي من الأشخاص المقربين لديك. </a:t>
            </a:r>
            <a:endParaRPr lang="en-US" sz="4400" dirty="0"/>
          </a:p>
          <a:p>
            <a:pPr marL="0" indent="0" algn="r">
              <a:buNone/>
            </a:pPr>
            <a:endParaRPr lang="en-US" sz="4400" dirty="0"/>
          </a:p>
        </p:txBody>
      </p:sp>
    </p:spTree>
    <p:extLst>
      <p:ext uri="{BB962C8B-B14F-4D97-AF65-F5344CB8AC3E}">
        <p14:creationId xmlns:p14="http://schemas.microsoft.com/office/powerpoint/2010/main" val="2052920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81000"/>
            <a:ext cx="8686800" cy="6172200"/>
          </a:xfrm>
        </p:spPr>
        <p:style>
          <a:lnRef idx="1">
            <a:schemeClr val="accent5"/>
          </a:lnRef>
          <a:fillRef idx="2">
            <a:schemeClr val="accent5"/>
          </a:fillRef>
          <a:effectRef idx="1">
            <a:schemeClr val="accent5"/>
          </a:effectRef>
          <a:fontRef idx="minor">
            <a:schemeClr val="dk1"/>
          </a:fontRef>
        </p:style>
        <p:txBody>
          <a:bodyPr>
            <a:noAutofit/>
          </a:bodyPr>
          <a:lstStyle/>
          <a:p>
            <a:pPr marL="0" indent="0" algn="r" rtl="1">
              <a:buNone/>
            </a:pPr>
            <a:r>
              <a:rPr lang="ar-SA" sz="4400" b="1" u="dbl" dirty="0"/>
              <a:t>القاعدة الثانية:</a:t>
            </a:r>
            <a:r>
              <a:rPr lang="ar-SA" sz="4400" dirty="0"/>
              <a:t> في حال كنت متواجداً في نفس البلد الذي يُقام فيه العزاء، إياك أن ترسل التعزية الكترونياً أو عبر رسائل الموبايل، لأنّ ذلك يُعتبر </a:t>
            </a:r>
            <a:r>
              <a:rPr lang="ar-SA" sz="4400" dirty="0" err="1"/>
              <a:t>إنتقاصاً</a:t>
            </a:r>
            <a:r>
              <a:rPr lang="ar-SA" sz="4400" dirty="0"/>
              <a:t> في حق الآخرين وعدم احترام لهم. </a:t>
            </a:r>
            <a:endParaRPr lang="en-US" sz="4400" dirty="0"/>
          </a:p>
          <a:p>
            <a:pPr marL="0" indent="0" algn="r" rtl="1">
              <a:buNone/>
            </a:pPr>
            <a:r>
              <a:rPr lang="ar-SA" sz="4400" b="1" u="dbl" dirty="0"/>
              <a:t>القاعدة الثالثة</a:t>
            </a:r>
            <a:r>
              <a:rPr lang="ar-SA" sz="4400" dirty="0"/>
              <a:t>: عليك أن تؤدي واجب العزاء بطريقةٍ منظّمة، كأن تبدأ بالسلام ابتداءً من اليمين إلى اليسار، وفي حال كان الشخص الذي تقوم بتعزيتهِ مقرباً منك عليك أن </a:t>
            </a:r>
            <a:r>
              <a:rPr lang="ar-SA" sz="4400" dirty="0" smtClean="0"/>
              <a:t>تعانقه</a:t>
            </a:r>
            <a:r>
              <a:rPr lang="ar-EG" sz="4400" dirty="0" smtClean="0"/>
              <a:t>.</a:t>
            </a:r>
            <a:endParaRPr lang="en-US" sz="4400" dirty="0"/>
          </a:p>
        </p:txBody>
      </p:sp>
    </p:spTree>
    <p:extLst>
      <p:ext uri="{BB962C8B-B14F-4D97-AF65-F5344CB8AC3E}">
        <p14:creationId xmlns:p14="http://schemas.microsoft.com/office/powerpoint/2010/main" val="162457535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28600"/>
            <a:ext cx="8610600" cy="63246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4800" b="1" u="dbl" dirty="0"/>
              <a:t>القاعدة الرابعة</a:t>
            </a:r>
            <a:r>
              <a:rPr lang="ar-SA" sz="4800" dirty="0"/>
              <a:t>: يجب عليك عدم استخدام الجهاز الخليوي أو اللعب فيه خلال العزاء، كما يجب وضعه على النمط الصامت لكي لا يُصدر صوتاً مزعجاً أو قويّاً. </a:t>
            </a:r>
            <a:endParaRPr lang="en-US" sz="4800" dirty="0"/>
          </a:p>
          <a:p>
            <a:pPr marL="0" indent="0" algn="r" rtl="1">
              <a:buNone/>
            </a:pPr>
            <a:r>
              <a:rPr lang="ar-SA" sz="4800" b="1" u="dbl" dirty="0"/>
              <a:t>القاعدة الخامسة</a:t>
            </a:r>
            <a:r>
              <a:rPr lang="ar-SA" sz="4800" dirty="0"/>
              <a:t>: يجب الحرص على الالتزام باللباس الرسمي الأسود أو اللون الغامق الموحد خلال تأدية واجب العزاء، والابتعاد عن اللباس </a:t>
            </a:r>
            <a:r>
              <a:rPr lang="ar-SA" sz="4800" dirty="0" smtClean="0"/>
              <a:t>الملون</a:t>
            </a:r>
            <a:endParaRPr lang="ar-EG" sz="4800" dirty="0" smtClean="0"/>
          </a:p>
          <a:p>
            <a:pPr marL="0" indent="0" algn="r" rtl="1">
              <a:buNone/>
            </a:pPr>
            <a:endParaRPr lang="en-US" sz="4800" dirty="0"/>
          </a:p>
        </p:txBody>
      </p:sp>
    </p:spTree>
    <p:extLst>
      <p:ext uri="{BB962C8B-B14F-4D97-AF65-F5344CB8AC3E}">
        <p14:creationId xmlns:p14="http://schemas.microsoft.com/office/powerpoint/2010/main" val="15814308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4008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rtl="1">
              <a:buNone/>
            </a:pPr>
            <a:r>
              <a:rPr lang="ar-SA" sz="3600" b="1" u="dbl" dirty="0"/>
              <a:t>القاعدة السادسة</a:t>
            </a:r>
            <a:r>
              <a:rPr lang="ar-SA" sz="3600" dirty="0"/>
              <a:t>: عليك أن تتجنّب الأحاديث الجانبيّة مع الآخرين خلال العزاء وذلك احتراماً لروح الميت ولحزن عائلته. </a:t>
            </a:r>
            <a:endParaRPr lang="en-US" sz="3600" dirty="0"/>
          </a:p>
          <a:p>
            <a:pPr marL="0" indent="0" algn="r" rtl="1">
              <a:buNone/>
            </a:pPr>
            <a:r>
              <a:rPr lang="ar-SA" sz="3600" b="1" u="dbl" dirty="0"/>
              <a:t>القاعدة السابعة</a:t>
            </a:r>
            <a:r>
              <a:rPr lang="ar-SA" sz="3600" dirty="0"/>
              <a:t>: يجب أن تكون حريصاً على عدم التدخل بالأمور الشخصيّة لأهل المتوفي، كأن تسألهم مثلاً عن اللحظات الأخيرة للمتوفي، أو عن الأسباب التي أدت إلى وفاتهِ، لأن ذلك قد يُسبب الاحراج لهم. القاعدة </a:t>
            </a:r>
            <a:endParaRPr lang="en-US" sz="3600" dirty="0"/>
          </a:p>
          <a:p>
            <a:pPr marL="0" indent="0" algn="r" rtl="1">
              <a:buNone/>
            </a:pPr>
            <a:r>
              <a:rPr lang="ar-SA" sz="3600" b="1" u="sng" dirty="0"/>
              <a:t>الثامنة: </a:t>
            </a:r>
            <a:r>
              <a:rPr lang="ar-SA" sz="3600" dirty="0"/>
              <a:t>عليك أن لا تبالغ بإظهار مشاعر الحزن مهما كان المتوفي قريب منك، فلا تبكي بصوتٍ مرتفع، ولا تصرخ بشكلٍ مبالغ، لأنّ ذلك سيزيد من حزن أهل الفقيد، وسيزيد من أجواء التوتر في الصالة</a:t>
            </a:r>
            <a:r>
              <a:rPr lang="en-US" sz="3600" dirty="0"/>
              <a:t>.</a:t>
            </a:r>
          </a:p>
          <a:p>
            <a:pPr marL="0" indent="0" algn="r">
              <a:buNone/>
            </a:pPr>
            <a:endParaRPr lang="en-US" sz="3600" dirty="0"/>
          </a:p>
        </p:txBody>
      </p:sp>
    </p:spTree>
    <p:extLst>
      <p:ext uri="{BB962C8B-B14F-4D97-AF65-F5344CB8AC3E}">
        <p14:creationId xmlns:p14="http://schemas.microsoft.com/office/powerpoint/2010/main" val="422913088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1289</Words>
  <Application>Microsoft Office PowerPoint</Application>
  <PresentationFormat>عرض على الشاشة (3:4)‏</PresentationFormat>
  <Paragraphs>91</Paragraphs>
  <Slides>22</Slides>
  <Notes>1</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نسق Office</vt:lpstr>
      <vt:lpstr>فن الاتيكيت والبروتوكول الفرقة الثانية إعلام</vt:lpstr>
      <vt:lpstr>محاضرة اليوم نتناول فيها موضوعين :</vt:lpstr>
      <vt:lpstr>عرض تقديمي في PowerPoint</vt:lpstr>
      <vt:lpstr>9 - إتيكيت الجلوس فى السيارة</vt:lpstr>
      <vt:lpstr>عرض تقديمي في PowerPoint</vt:lpstr>
      <vt:lpstr>اتيكيت العزاء أو قواعد تقديم واجب العزاء</vt:lpstr>
      <vt:lpstr>عرض تقديمي في PowerPoint</vt:lpstr>
      <vt:lpstr>عرض تقديمي في PowerPoint</vt:lpstr>
      <vt:lpstr>عرض تقديمي في PowerPoint</vt:lpstr>
      <vt:lpstr>إتيكيت الاجتماعات والمقابلات </vt:lpstr>
      <vt:lpstr>أسباب عقد أي مؤتمر</vt:lpstr>
      <vt:lpstr>المؤتمر الصحفي </vt:lpstr>
      <vt:lpstr>أهداف المؤتمرات الصحفية </vt:lpstr>
      <vt:lpstr>مهام المراسل في المؤتمرات الصحفية </vt:lpstr>
      <vt:lpstr>عرض تقديمي في PowerPoint</vt:lpstr>
      <vt:lpstr>الندوة</vt:lpstr>
      <vt:lpstr>الاجتماع</vt:lpstr>
      <vt:lpstr>أهم الاتيكيت إدارة الاجتماع</vt:lpstr>
      <vt:lpstr>عرض تقديمي في PowerPoint</vt:lpstr>
      <vt:lpstr>إتيكيت اجتماعات العمل</vt:lpstr>
      <vt:lpstr>عرض تقديمي في PowerPoint</vt:lpstr>
      <vt:lpstr>إتيكيت التعامل الرسمي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الاتيكيت والبروتوكول</dc:title>
  <dc:creator>Dr. Mohamed</dc:creator>
  <cp:lastModifiedBy>Dr. Mohamed</cp:lastModifiedBy>
  <cp:revision>17</cp:revision>
  <dcterms:created xsi:type="dcterms:W3CDTF">2020-03-15T17:14:14Z</dcterms:created>
  <dcterms:modified xsi:type="dcterms:W3CDTF">2020-03-15T18:27:50Z</dcterms:modified>
  <cp:contentStatus/>
</cp:coreProperties>
</file>